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C96009"/>
    <a:srgbClr val="B45608"/>
    <a:srgbClr val="055A6B"/>
    <a:srgbClr val="077C93"/>
    <a:srgbClr val="009999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94660"/>
  </p:normalViewPr>
  <p:slideViewPr>
    <p:cSldViewPr>
      <p:cViewPr varScale="1">
        <p:scale>
          <a:sx n="108" d="100"/>
          <a:sy n="108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12\M-Z\mjb510\My%20Documents\Data-FINAL%20POS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12\M-Z\mjb510\My%20Documents\Data-FINAL%20POST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12\M-Z\mjb510\My%20Documents\Cap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12\M-Z\mjb510\My%20Documents\Data-FINAL%20POST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12\M-Z\mjb510\My%20Documents\Data-FINAL%20POST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12\M-Z\mjb510\My%20Documents\Data-FINAL%20P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>
                <a:latin typeface="Baskerville Old Face" pitchFamily="18" charset="0"/>
              </a:rPr>
              <a:t>Distribution </a:t>
            </a:r>
            <a:r>
              <a:rPr lang="en-US" sz="2400" dirty="0">
                <a:latin typeface="Baskerville Old Face" pitchFamily="18" charset="0"/>
              </a:rPr>
              <a:t>of Enzyme In CEC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858297207231142"/>
          <c:y val="0.15360180613016594"/>
          <c:w val="0.74029343242207246"/>
          <c:h val="0.65294941945816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96009">
                <a:alpha val="84706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permeabilization!$D$44:$F$44</c:f>
                <c:numCache>
                  <c:formatCode>General</c:formatCode>
                  <c:ptCount val="3"/>
                  <c:pt idx="1">
                    <c:v>12.50732607940202</c:v>
                  </c:pt>
                  <c:pt idx="2">
                    <c:v>4.4729115187151045</c:v>
                  </c:pt>
                </c:numCache>
              </c:numRef>
            </c:plus>
            <c:minus>
              <c:numRef>
                <c:f>permeabilization!$D$44:$F$44</c:f>
                <c:numCache>
                  <c:formatCode>General</c:formatCode>
                  <c:ptCount val="3"/>
                  <c:pt idx="1">
                    <c:v>12.50732607940202</c:v>
                  </c:pt>
                  <c:pt idx="2">
                    <c:v>4.4729115187151045</c:v>
                  </c:pt>
                </c:numCache>
              </c:numRef>
            </c:minus>
          </c:errBars>
          <c:cat>
            <c:strRef>
              <c:f>permeabilization!$D$37:$F$37</c:f>
              <c:strCache>
                <c:ptCount val="3"/>
                <c:pt idx="0">
                  <c:v>CEC</c:v>
                </c:pt>
                <c:pt idx="1">
                  <c:v>Sup</c:v>
                </c:pt>
                <c:pt idx="2">
                  <c:v>Uncap</c:v>
                </c:pt>
              </c:strCache>
            </c:strRef>
          </c:cat>
          <c:val>
            <c:numRef>
              <c:f>permeabilization!$D$38:$F$38</c:f>
              <c:numCache>
                <c:formatCode>General</c:formatCode>
                <c:ptCount val="3"/>
                <c:pt idx="0">
                  <c:v>100</c:v>
                </c:pt>
                <c:pt idx="1">
                  <c:v>76.340838525993348</c:v>
                </c:pt>
                <c:pt idx="2">
                  <c:v>7.4343383362968369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62048"/>
        <c:axId val="90370816"/>
      </c:barChart>
      <c:catAx>
        <c:axId val="8616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Baskerville Old Face" pitchFamily="18" charset="0"/>
                  </a:defRPr>
                </a:pPr>
                <a:r>
                  <a:rPr lang="en-US" sz="1400" b="0" dirty="0" smtClean="0">
                    <a:latin typeface="Baskerville Old Face" pitchFamily="18" charset="0"/>
                  </a:rPr>
                  <a:t>Distribution</a:t>
                </a:r>
                <a:r>
                  <a:rPr lang="en-US" sz="1400" b="0" baseline="0" dirty="0" smtClean="0">
                    <a:latin typeface="Baskerville Old Face" pitchFamily="18" charset="0"/>
                  </a:rPr>
                  <a:t> of Enzyme within CEC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Baskerville Old Face" pitchFamily="18" charset="0"/>
              </a:defRPr>
            </a:pPr>
            <a:endParaRPr lang="en-US"/>
          </a:p>
        </c:txPr>
        <c:crossAx val="90370816"/>
        <c:crosses val="autoZero"/>
        <c:auto val="1"/>
        <c:lblAlgn val="ctr"/>
        <c:lblOffset val="100"/>
        <c:noMultiLvlLbl val="0"/>
      </c:catAx>
      <c:valAx>
        <c:axId val="90370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 smtClean="0">
                    <a:latin typeface="Baskerville Old Face" pitchFamily="18" charset="0"/>
                  </a:rPr>
                  <a:t>Activity as % of CEC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>
            <c:manualLayout>
              <c:xMode val="edge"/>
              <c:yMode val="edge"/>
              <c:x val="2.9299301070512294E-2"/>
              <c:y val="0.311827928288625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Baskerville Old Face" pitchFamily="18" charset="0"/>
              </a:defRPr>
            </a:pPr>
            <a:endParaRPr lang="en-US"/>
          </a:p>
        </c:txPr>
        <c:crossAx val="86162048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C96009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Baskerville Old Face" pitchFamily="18" charset="0"/>
              </a:defRPr>
            </a:pPr>
            <a:r>
              <a:rPr lang="en-US" sz="2400" dirty="0" smtClean="0">
                <a:latin typeface="Baskerville Old Face" pitchFamily="18" charset="0"/>
              </a:rPr>
              <a:t>Inhibition of Mouse CEC Supernatant with 18a and DFJ</a:t>
            </a:r>
            <a:endParaRPr lang="en-US" sz="2400" dirty="0">
              <a:latin typeface="Baskerville Old Face" pitchFamily="18" charset="0"/>
            </a:endParaRPr>
          </a:p>
        </c:rich>
      </c:tx>
      <c:layout>
        <c:manualLayout>
          <c:xMode val="edge"/>
          <c:yMode val="edge"/>
          <c:x val="0.16277430064831638"/>
          <c:y val="2.13165380920293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4718801175494"/>
          <c:y val="0.14534683164604459"/>
          <c:w val="0.78656167979002556"/>
          <c:h val="0.6743133670791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'18a'!$G$125</c:f>
              <c:strCache>
                <c:ptCount val="1"/>
                <c:pt idx="0">
                  <c:v>18a</c:v>
                </c:pt>
              </c:strCache>
            </c:strRef>
          </c:tx>
          <c:spPr>
            <a:solidFill>
              <a:srgbClr val="FFFF00">
                <a:alpha val="75000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'18a'!$H$128:$O$128</c:f>
                <c:numCache>
                  <c:formatCode>General</c:formatCode>
                  <c:ptCount val="8"/>
                  <c:pt idx="2">
                    <c:v>0.19760619765145129</c:v>
                  </c:pt>
                  <c:pt idx="3">
                    <c:v>4.706292815132973</c:v>
                  </c:pt>
                  <c:pt idx="4">
                    <c:v>9.2700277879767459</c:v>
                  </c:pt>
                  <c:pt idx="5">
                    <c:v>25.345782801829156</c:v>
                  </c:pt>
                  <c:pt idx="7">
                    <c:v>41.553149317954151</c:v>
                  </c:pt>
                </c:numCache>
              </c:numRef>
            </c:plus>
            <c:minus>
              <c:numRef>
                <c:f>'18a'!$H$128:$O$128</c:f>
                <c:numCache>
                  <c:formatCode>General</c:formatCode>
                  <c:ptCount val="8"/>
                  <c:pt idx="2">
                    <c:v>0.19760619765145129</c:v>
                  </c:pt>
                  <c:pt idx="3">
                    <c:v>4.706292815132973</c:v>
                  </c:pt>
                  <c:pt idx="4">
                    <c:v>9.2700277879767459</c:v>
                  </c:pt>
                  <c:pt idx="5">
                    <c:v>25.345782801829156</c:v>
                  </c:pt>
                  <c:pt idx="7">
                    <c:v>41.553149317954151</c:v>
                  </c:pt>
                </c:numCache>
              </c:numRef>
            </c:minus>
          </c:errBars>
          <c:cat>
            <c:strRef>
              <c:f>'18a'!$H$124:$O$124</c:f>
              <c:strCache>
                <c:ptCount val="8"/>
                <c:pt idx="0">
                  <c:v>0M</c:v>
                </c:pt>
                <c:pt idx="1">
                  <c:v>20mM</c:v>
                </c:pt>
                <c:pt idx="2">
                  <c:v>10mM</c:v>
                </c:pt>
                <c:pt idx="3">
                  <c:v>1mM</c:v>
                </c:pt>
                <c:pt idx="4">
                  <c:v>100µM</c:v>
                </c:pt>
                <c:pt idx="5">
                  <c:v>1µM</c:v>
                </c:pt>
                <c:pt idx="6">
                  <c:v>100nM</c:v>
                </c:pt>
                <c:pt idx="7">
                  <c:v>10nM</c:v>
                </c:pt>
              </c:strCache>
            </c:strRef>
          </c:cat>
          <c:val>
            <c:numRef>
              <c:f>'18a'!$H$125:$O$125</c:f>
              <c:numCache>
                <c:formatCode>General</c:formatCode>
                <c:ptCount val="8"/>
                <c:pt idx="0">
                  <c:v>100</c:v>
                </c:pt>
                <c:pt idx="1">
                  <c:v>1.6576659229758761</c:v>
                </c:pt>
                <c:pt idx="2">
                  <c:v>1.8370117783416449</c:v>
                </c:pt>
                <c:pt idx="3">
                  <c:v>7.0226742248529845</c:v>
                </c:pt>
                <c:pt idx="4">
                  <c:v>21.162267524522989</c:v>
                </c:pt>
                <c:pt idx="5">
                  <c:v>52.714833616171468</c:v>
                </c:pt>
                <c:pt idx="7">
                  <c:v>66.26353498670052</c:v>
                </c:pt>
              </c:numCache>
            </c:numRef>
          </c:val>
        </c:ser>
        <c:ser>
          <c:idx val="1"/>
          <c:order val="1"/>
          <c:tx>
            <c:strRef>
              <c:f>'18a'!$G$126</c:f>
              <c:strCache>
                <c:ptCount val="1"/>
                <c:pt idx="0">
                  <c:v>DFJ</c:v>
                </c:pt>
              </c:strCache>
            </c:strRef>
          </c:tx>
          <c:spPr>
            <a:solidFill>
              <a:srgbClr val="0070C0">
                <a:alpha val="90000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'18a'!$H$129:$O$129</c:f>
                <c:numCache>
                  <c:formatCode>General</c:formatCode>
                  <c:ptCount val="8"/>
                  <c:pt idx="4">
                    <c:v>2.3515326456344448</c:v>
                  </c:pt>
                  <c:pt idx="5">
                    <c:v>0.79631076624894859</c:v>
                  </c:pt>
                  <c:pt idx="6">
                    <c:v>3.7774693846051637</c:v>
                  </c:pt>
                  <c:pt idx="7">
                    <c:v>19.258567879355866</c:v>
                  </c:pt>
                </c:numCache>
              </c:numRef>
            </c:plus>
            <c:minus>
              <c:numRef>
                <c:f>'18a'!$H$129:$O$129</c:f>
                <c:numCache>
                  <c:formatCode>General</c:formatCode>
                  <c:ptCount val="8"/>
                  <c:pt idx="4">
                    <c:v>2.3515326456344448</c:v>
                  </c:pt>
                  <c:pt idx="5">
                    <c:v>0.79631076624894859</c:v>
                  </c:pt>
                  <c:pt idx="6">
                    <c:v>3.7774693846051637</c:v>
                  </c:pt>
                  <c:pt idx="7">
                    <c:v>19.258567879355866</c:v>
                  </c:pt>
                </c:numCache>
              </c:numRef>
            </c:minus>
          </c:errBars>
          <c:cat>
            <c:strRef>
              <c:f>'18a'!$H$124:$O$124</c:f>
              <c:strCache>
                <c:ptCount val="8"/>
                <c:pt idx="0">
                  <c:v>0M</c:v>
                </c:pt>
                <c:pt idx="1">
                  <c:v>20mM</c:v>
                </c:pt>
                <c:pt idx="2">
                  <c:v>10mM</c:v>
                </c:pt>
                <c:pt idx="3">
                  <c:v>1mM</c:v>
                </c:pt>
                <c:pt idx="4">
                  <c:v>100µM</c:v>
                </c:pt>
                <c:pt idx="5">
                  <c:v>1µM</c:v>
                </c:pt>
                <c:pt idx="6">
                  <c:v>100nM</c:v>
                </c:pt>
                <c:pt idx="7">
                  <c:v>10nM</c:v>
                </c:pt>
              </c:strCache>
            </c:strRef>
          </c:cat>
          <c:val>
            <c:numRef>
              <c:f>'18a'!$H$126:$O$126</c:f>
              <c:numCache>
                <c:formatCode>General</c:formatCode>
                <c:ptCount val="8"/>
                <c:pt idx="0">
                  <c:v>100</c:v>
                </c:pt>
                <c:pt idx="4">
                  <c:v>-1.0512016687824655</c:v>
                </c:pt>
                <c:pt idx="5">
                  <c:v>1.3395268727026708</c:v>
                </c:pt>
                <c:pt idx="6">
                  <c:v>11.560994877426822</c:v>
                </c:pt>
                <c:pt idx="7">
                  <c:v>34.408566096233344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55648"/>
        <c:axId val="95357568"/>
      </c:barChart>
      <c:catAx>
        <c:axId val="9535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Baskerville Old Face" pitchFamily="18" charset="0"/>
                  </a:defRPr>
                </a:pPr>
                <a:r>
                  <a:rPr lang="en-US" sz="1400" b="0" dirty="0" smtClean="0">
                    <a:latin typeface="Baskerville Old Face" pitchFamily="18" charset="0"/>
                  </a:rPr>
                  <a:t>Concentration of Inhibitor During</a:t>
                </a:r>
                <a:r>
                  <a:rPr lang="en-US" sz="1400" b="0" baseline="0" dirty="0" smtClean="0">
                    <a:latin typeface="Baskerville Old Face" pitchFamily="18" charset="0"/>
                  </a:rPr>
                  <a:t> Pre-</a:t>
                </a:r>
                <a:r>
                  <a:rPr lang="en-US" sz="1400" b="0" baseline="0" dirty="0" err="1" smtClean="0">
                    <a:latin typeface="Baskerville Old Face" pitchFamily="18" charset="0"/>
                  </a:rPr>
                  <a:t>treatement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>
            <c:manualLayout>
              <c:xMode val="edge"/>
              <c:yMode val="edge"/>
              <c:x val="0.31499551338134096"/>
              <c:y val="0.9101945069366325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5357568"/>
        <c:crosses val="autoZero"/>
        <c:auto val="1"/>
        <c:lblAlgn val="ctr"/>
        <c:lblOffset val="100"/>
        <c:noMultiLvlLbl val="0"/>
      </c:catAx>
      <c:valAx>
        <c:axId val="95357568"/>
        <c:scaling>
          <c:orientation val="minMax"/>
          <c:max val="110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Baskerville Old Face" pitchFamily="18" charset="0"/>
                  </a:defRPr>
                </a:pPr>
                <a:r>
                  <a:rPr lang="en-US" sz="1400" b="0" dirty="0" smtClean="0">
                    <a:latin typeface="Baskerville Old Face" pitchFamily="18" charset="0"/>
                  </a:rPr>
                  <a:t>Enzyme Activity</a:t>
                </a:r>
                <a:r>
                  <a:rPr lang="en-US" sz="1400" b="0" baseline="0" dirty="0" smtClean="0">
                    <a:latin typeface="Baskerville Old Face" pitchFamily="18" charset="0"/>
                  </a:rPr>
                  <a:t> as % of Untreated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>
            <c:manualLayout>
              <c:xMode val="edge"/>
              <c:yMode val="edge"/>
              <c:x val="3.4071157771945269E-2"/>
              <c:y val="0.18187851518560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Baskerville Old Face" pitchFamily="18" charset="0"/>
              </a:defRPr>
            </a:pPr>
            <a:endParaRPr lang="en-US"/>
          </a:p>
        </c:txPr>
        <c:crossAx val="95355648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Baskerville Old Face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 w="19050">
      <a:solidFill>
        <a:schemeClr val="tx2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>
                <a:latin typeface="Baskerville Old Face" pitchFamily="18" charset="0"/>
              </a:rPr>
              <a:t>Enzyme</a:t>
            </a:r>
            <a:r>
              <a:rPr lang="en-US" sz="2400" baseline="0" dirty="0" smtClean="0">
                <a:latin typeface="Baskerville Old Face" pitchFamily="18" charset="0"/>
              </a:rPr>
              <a:t> Distribution After </a:t>
            </a:r>
            <a:r>
              <a:rPr lang="en-US" sz="2400" baseline="0" dirty="0" err="1" smtClean="0">
                <a:latin typeface="Baskerville Old Face" pitchFamily="18" charset="0"/>
              </a:rPr>
              <a:t>Capacitation</a:t>
            </a:r>
            <a:endParaRPr lang="en-US" sz="2400" dirty="0">
              <a:latin typeface="Baskerville Old Face" pitchFamily="18" charset="0"/>
            </a:endParaRPr>
          </a:p>
        </c:rich>
      </c:tx>
      <c:layout>
        <c:manualLayout>
          <c:xMode val="edge"/>
          <c:yMode val="edge"/>
          <c:x val="0.20942149143121869"/>
          <c:y val="4.00000000000000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28855951829587"/>
          <c:y val="0.16992933575610794"/>
          <c:w val="0.72045128917708812"/>
          <c:h val="0.642358530183728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55426E">
                <a:alpha val="90000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Sheet1!$P$55:$S$55</c:f>
                <c:numCache>
                  <c:formatCode>General</c:formatCode>
                  <c:ptCount val="4"/>
                  <c:pt idx="1">
                    <c:v>208.81186912888998</c:v>
                  </c:pt>
                  <c:pt idx="2">
                    <c:v>170.09120381842445</c:v>
                  </c:pt>
                  <c:pt idx="3">
                    <c:v>58.008031947339965</c:v>
                  </c:pt>
                </c:numCache>
              </c:numRef>
            </c:plus>
            <c:minus>
              <c:numRef>
                <c:f>Sheet1!$P$55:$S$55</c:f>
                <c:numCache>
                  <c:formatCode>General</c:formatCode>
                  <c:ptCount val="4"/>
                  <c:pt idx="1">
                    <c:v>208.81186912888998</c:v>
                  </c:pt>
                  <c:pt idx="2">
                    <c:v>170.09120381842445</c:v>
                  </c:pt>
                  <c:pt idx="3">
                    <c:v>58.008031947339965</c:v>
                  </c:pt>
                </c:numCache>
              </c:numRef>
            </c:minus>
          </c:errBars>
          <c:cat>
            <c:strRef>
              <c:f>Sheet1!$P$53:$S$53</c:f>
              <c:strCache>
                <c:ptCount val="4"/>
                <c:pt idx="0">
                  <c:v>Uncap(pel)</c:v>
                </c:pt>
                <c:pt idx="1">
                  <c:v>Cap(all)</c:v>
                </c:pt>
                <c:pt idx="2">
                  <c:v>Cap(sup)</c:v>
                </c:pt>
                <c:pt idx="3">
                  <c:v>Cap(pel)</c:v>
                </c:pt>
              </c:strCache>
            </c:strRef>
          </c:cat>
          <c:val>
            <c:numRef>
              <c:f>Sheet1!$P$54:$S$54</c:f>
              <c:numCache>
                <c:formatCode>General</c:formatCode>
                <c:ptCount val="4"/>
                <c:pt idx="0">
                  <c:v>100</c:v>
                </c:pt>
                <c:pt idx="1">
                  <c:v>352.19035819812029</c:v>
                </c:pt>
                <c:pt idx="2">
                  <c:v>219.91284724913396</c:v>
                </c:pt>
                <c:pt idx="3">
                  <c:v>87.907417337215364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740096"/>
        <c:axId val="96742016"/>
      </c:barChart>
      <c:catAx>
        <c:axId val="96740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Baskerville Old Face" pitchFamily="18" charset="0"/>
                  </a:defRPr>
                </a:pPr>
                <a:r>
                  <a:rPr lang="en-US" sz="1400" b="0" dirty="0" err="1" smtClean="0">
                    <a:latin typeface="Baskerville Old Face" pitchFamily="18" charset="0"/>
                  </a:rPr>
                  <a:t>Enyzme</a:t>
                </a:r>
                <a:r>
                  <a:rPr lang="en-US" sz="1400" b="0" dirty="0" smtClean="0">
                    <a:latin typeface="Baskerville Old Face" pitchFamily="18" charset="0"/>
                  </a:rPr>
                  <a:t> Localization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>
            <c:manualLayout>
              <c:xMode val="edge"/>
              <c:yMode val="edge"/>
              <c:x val="0.51632298903813456"/>
              <c:y val="0.93919871794871912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Baskerville Old Face" pitchFamily="18" charset="0"/>
              </a:defRPr>
            </a:pPr>
            <a:endParaRPr lang="en-US"/>
          </a:p>
        </c:txPr>
        <c:crossAx val="96742016"/>
        <c:crosses val="autoZero"/>
        <c:auto val="1"/>
        <c:lblAlgn val="ctr"/>
        <c:lblOffset val="100"/>
        <c:noMultiLvlLbl val="0"/>
      </c:catAx>
      <c:valAx>
        <c:axId val="96742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Baskerville Old Face" pitchFamily="18" charset="0"/>
                  </a:defRPr>
                </a:pPr>
                <a:r>
                  <a:rPr lang="en-US" sz="1400" b="0" dirty="0" smtClean="0">
                    <a:latin typeface="Baskerville Old Face" pitchFamily="18" charset="0"/>
                  </a:rPr>
                  <a:t>Enzyme Activity as % of Untreated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6740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Baskerville Old Face" pitchFamily="18" charset="0"/>
              </a:defRPr>
            </a:pPr>
            <a:r>
              <a:rPr lang="en-US" sz="2400">
                <a:latin typeface="Baskerville Old Face" pitchFamily="18" charset="0"/>
              </a:rPr>
              <a:t>Permeabilization of Cells with Triton-X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permeabilization!$H$4</c:f>
              <c:strCache>
                <c:ptCount val="1"/>
                <c:pt idx="0">
                  <c:v>Uncapacitated</c:v>
                </c:pt>
              </c:strCache>
            </c:strRef>
          </c:tx>
          <c:spPr>
            <a:solidFill>
              <a:srgbClr val="00F66F">
                <a:alpha val="84000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permeabilization!$I$6:$L$6</c:f>
                <c:numCache>
                  <c:formatCode>General</c:formatCode>
                  <c:ptCount val="4"/>
                  <c:pt idx="1">
                    <c:v>19.30825654467807</c:v>
                  </c:pt>
                  <c:pt idx="2">
                    <c:v>17.143703295876787</c:v>
                  </c:pt>
                  <c:pt idx="3">
                    <c:v>22.531738961678531</c:v>
                  </c:pt>
                </c:numCache>
              </c:numRef>
            </c:plus>
            <c:minus>
              <c:numRef>
                <c:f>permeabilization!$I$6:$L$6</c:f>
                <c:numCache>
                  <c:formatCode>General</c:formatCode>
                  <c:ptCount val="4"/>
                  <c:pt idx="1">
                    <c:v>19.30825654467807</c:v>
                  </c:pt>
                  <c:pt idx="2">
                    <c:v>17.143703295876787</c:v>
                  </c:pt>
                  <c:pt idx="3">
                    <c:v>22.531738961678531</c:v>
                  </c:pt>
                </c:numCache>
              </c:numRef>
            </c:minus>
          </c:errBars>
          <c:cat>
            <c:strRef>
              <c:f>permeabilization!$I$3:$L$3</c:f>
              <c:strCache>
                <c:ptCount val="4"/>
                <c:pt idx="0">
                  <c:v>Untreated Control</c:v>
                </c:pt>
                <c:pt idx="1">
                  <c:v>0.1%TX</c:v>
                </c:pt>
                <c:pt idx="2">
                  <c:v>0.01%TX</c:v>
                </c:pt>
                <c:pt idx="3">
                  <c:v>0.001%TX</c:v>
                </c:pt>
              </c:strCache>
            </c:strRef>
          </c:cat>
          <c:val>
            <c:numRef>
              <c:f>permeabilization!$I$4:$L$4</c:f>
              <c:numCache>
                <c:formatCode>General</c:formatCode>
                <c:ptCount val="4"/>
                <c:pt idx="0">
                  <c:v>100</c:v>
                </c:pt>
                <c:pt idx="1">
                  <c:v>56.383875781535245</c:v>
                </c:pt>
                <c:pt idx="2">
                  <c:v>61.432985529713044</c:v>
                </c:pt>
                <c:pt idx="3">
                  <c:v>121.19245771484123</c:v>
                </c:pt>
              </c:numCache>
            </c:numRef>
          </c:val>
        </c:ser>
        <c:ser>
          <c:idx val="3"/>
          <c:order val="1"/>
          <c:tx>
            <c:strRef>
              <c:f>permeabilization!$H$5</c:f>
              <c:strCache>
                <c:ptCount val="1"/>
                <c:pt idx="0">
                  <c:v>Capacitated</c:v>
                </c:pt>
              </c:strCache>
            </c:strRef>
          </c:tx>
          <c:spPr>
            <a:solidFill>
              <a:srgbClr val="00602B">
                <a:alpha val="88000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permeabilization!$I$8:$L$8</c:f>
                <c:numCache>
                  <c:formatCode>General</c:formatCode>
                  <c:ptCount val="4"/>
                  <c:pt idx="1">
                    <c:v>12.57562187519372</c:v>
                  </c:pt>
                  <c:pt idx="2">
                    <c:v>34.733974331070023</c:v>
                  </c:pt>
                  <c:pt idx="3">
                    <c:v>22.68990864936729</c:v>
                  </c:pt>
                </c:numCache>
              </c:numRef>
            </c:plus>
            <c:minus>
              <c:numRef>
                <c:f>permeabilization!$I$8:$L$8</c:f>
                <c:numCache>
                  <c:formatCode>General</c:formatCode>
                  <c:ptCount val="4"/>
                  <c:pt idx="1">
                    <c:v>12.57562187519372</c:v>
                  </c:pt>
                  <c:pt idx="2">
                    <c:v>34.733974331070023</c:v>
                  </c:pt>
                  <c:pt idx="3">
                    <c:v>22.68990864936729</c:v>
                  </c:pt>
                </c:numCache>
              </c:numRef>
            </c:minus>
          </c:errBars>
          <c:cat>
            <c:strRef>
              <c:f>permeabilization!$I$3:$L$3</c:f>
              <c:strCache>
                <c:ptCount val="4"/>
                <c:pt idx="0">
                  <c:v>Untreated Control</c:v>
                </c:pt>
                <c:pt idx="1">
                  <c:v>0.1%TX</c:v>
                </c:pt>
                <c:pt idx="2">
                  <c:v>0.01%TX</c:v>
                </c:pt>
                <c:pt idx="3">
                  <c:v>0.001%TX</c:v>
                </c:pt>
              </c:strCache>
            </c:strRef>
          </c:cat>
          <c:val>
            <c:numRef>
              <c:f>permeabilization!$I$5:$L$5</c:f>
              <c:numCache>
                <c:formatCode>General</c:formatCode>
                <c:ptCount val="4"/>
                <c:pt idx="0">
                  <c:v>100</c:v>
                </c:pt>
                <c:pt idx="1">
                  <c:v>89.371374894959658</c:v>
                </c:pt>
                <c:pt idx="2">
                  <c:v>131.9636634886144</c:v>
                </c:pt>
                <c:pt idx="3">
                  <c:v>111.31142839200955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27808"/>
        <c:axId val="97138176"/>
      </c:barChart>
      <c:catAx>
        <c:axId val="97127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dirty="0" smtClean="0">
                    <a:latin typeface="Baskerville Old Face" pitchFamily="18" charset="0"/>
                  </a:rPr>
                  <a:t>Triton-X</a:t>
                </a:r>
                <a:r>
                  <a:rPr lang="en-US" sz="1400" b="0" baseline="0" dirty="0" smtClean="0">
                    <a:latin typeface="Baskerville Old Face" pitchFamily="18" charset="0"/>
                  </a:rPr>
                  <a:t> Concentrations during Pre-treatment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>
            <c:manualLayout>
              <c:xMode val="edge"/>
              <c:yMode val="edge"/>
              <c:x val="0.26538910953494727"/>
              <c:y val="0.918398692810457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Baskerville Old Face" pitchFamily="18" charset="0"/>
              </a:defRPr>
            </a:pPr>
            <a:endParaRPr lang="en-US"/>
          </a:p>
        </c:txPr>
        <c:crossAx val="97138176"/>
        <c:crosses val="autoZero"/>
        <c:auto val="1"/>
        <c:lblAlgn val="ctr"/>
        <c:lblOffset val="100"/>
        <c:noMultiLvlLbl val="0"/>
      </c:catAx>
      <c:valAx>
        <c:axId val="97138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 smtClean="0">
                    <a:latin typeface="Baskerville Old Face" pitchFamily="18" charset="0"/>
                  </a:rPr>
                  <a:t>Activity as %</a:t>
                </a:r>
                <a:r>
                  <a:rPr lang="en-US" sz="1400" b="0" baseline="0" dirty="0" smtClean="0">
                    <a:latin typeface="Baskerville Old Face" pitchFamily="18" charset="0"/>
                  </a:rPr>
                  <a:t> of Untreated</a:t>
                </a:r>
                <a:endParaRPr lang="en-US" sz="1400" b="0" dirty="0">
                  <a:latin typeface="Baskerville Old Face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Baskerville Old Face" pitchFamily="18" charset="0"/>
              </a:defRPr>
            </a:pPr>
            <a:endParaRPr lang="en-US"/>
          </a:p>
        </c:txPr>
        <c:crossAx val="971278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Baskerville Old Face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007635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Baskerville Old Face" pitchFamily="18" charset="0"/>
              </a:defRPr>
            </a:pPr>
            <a:r>
              <a:rPr lang="en-US">
                <a:latin typeface="Baskerville Old Face" pitchFamily="18" charset="0"/>
              </a:rPr>
              <a:t>Mouse Supernatant Treatment with Triton-X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614650441422125"/>
          <c:y val="0.25636457908586707"/>
          <c:w val="0.74779288952517486"/>
          <c:h val="0.530793847621972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77C93">
                <a:alpha val="85000"/>
              </a:srgbClr>
            </a:solidFill>
            <a:ln w="19050">
              <a:solidFill>
                <a:srgbClr val="055A6B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Sheet1!$C$7:$F$7</c:f>
                <c:numCache>
                  <c:formatCode>General</c:formatCode>
                  <c:ptCount val="4"/>
                  <c:pt idx="1">
                    <c:v>26.972484882660801</c:v>
                  </c:pt>
                  <c:pt idx="2">
                    <c:v>19.166511040114159</c:v>
                  </c:pt>
                  <c:pt idx="3">
                    <c:v>9.1906802697428258</c:v>
                  </c:pt>
                </c:numCache>
              </c:numRef>
            </c:plus>
            <c:minus>
              <c:numRef>
                <c:f>Sheet1!$C$7:$F$7</c:f>
                <c:numCache>
                  <c:formatCode>General</c:formatCode>
                  <c:ptCount val="4"/>
                  <c:pt idx="1">
                    <c:v>26.972484882660801</c:v>
                  </c:pt>
                  <c:pt idx="2">
                    <c:v>19.166511040114159</c:v>
                  </c:pt>
                  <c:pt idx="3">
                    <c:v>9.1906802697428258</c:v>
                  </c:pt>
                </c:numCache>
              </c:numRef>
            </c:minus>
          </c:errBars>
          <c:cat>
            <c:strRef>
              <c:f>Sheet1!$C$5:$F$5</c:f>
              <c:strCache>
                <c:ptCount val="4"/>
                <c:pt idx="0">
                  <c:v>0% TX</c:v>
                </c:pt>
                <c:pt idx="1">
                  <c:v>0.1% TX</c:v>
                </c:pt>
                <c:pt idx="2">
                  <c:v>0.01% TX</c:v>
                </c:pt>
                <c:pt idx="3">
                  <c:v>0.001% TX</c:v>
                </c:pt>
              </c:strCache>
            </c:strRef>
          </c:cat>
          <c:val>
            <c:numRef>
              <c:f>Sheet1!$C$6:$F$6</c:f>
              <c:numCache>
                <c:formatCode>General</c:formatCode>
                <c:ptCount val="4"/>
                <c:pt idx="0">
                  <c:v>100</c:v>
                </c:pt>
                <c:pt idx="1">
                  <c:v>76.842674810205253</c:v>
                </c:pt>
                <c:pt idx="2">
                  <c:v>88.1040351877473</c:v>
                </c:pt>
                <c:pt idx="3">
                  <c:v>98.396480032850079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95904"/>
        <c:axId val="97202176"/>
      </c:barChart>
      <c:catAx>
        <c:axId val="9719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/>
                  <a:t>Concentrations of</a:t>
                </a:r>
                <a:r>
                  <a:rPr lang="en-US" sz="1200" b="0" baseline="0" dirty="0" smtClean="0"/>
                  <a:t> Triton X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0.3110656167979009"/>
              <c:y val="0.92757444810122958"/>
            </c:manualLayout>
          </c:layout>
          <c:overlay val="0"/>
        </c:title>
        <c:majorTickMark val="out"/>
        <c:minorTickMark val="none"/>
        <c:tickLblPos val="nextTo"/>
        <c:crossAx val="97202176"/>
        <c:crosses val="autoZero"/>
        <c:auto val="1"/>
        <c:lblAlgn val="ctr"/>
        <c:lblOffset val="100"/>
        <c:noMultiLvlLbl val="0"/>
      </c:catAx>
      <c:valAx>
        <c:axId val="97202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100" b="0" dirty="0" smtClean="0"/>
                  <a:t>Activity as % of Untreated</a:t>
                </a:r>
                <a:endParaRPr lang="en-US" sz="1100" b="0" dirty="0"/>
              </a:p>
            </c:rich>
          </c:tx>
          <c:layout>
            <c:manualLayout>
              <c:xMode val="edge"/>
              <c:yMode val="edge"/>
              <c:x val="1.2121212121212118E-2"/>
              <c:y val="0.26828352125582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7195904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055A6B"/>
      </a:solidFill>
    </a:ln>
  </c:spPr>
  <c:txPr>
    <a:bodyPr/>
    <a:lstStyle/>
    <a:p>
      <a:pPr>
        <a:defRPr>
          <a:latin typeface="Baskerville Old Face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Baskerville Old Face" pitchFamily="18" charset="0"/>
              </a:defRPr>
            </a:pPr>
            <a:r>
              <a:rPr lang="en-US">
                <a:latin typeface="Baskerville Old Face" pitchFamily="18" charset="0"/>
              </a:rPr>
              <a:t>Inhibition of Human Seminal Plasma with 18a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>
                <a:alpha val="74000"/>
              </a:srgb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'18a'!$N$21:$R$21</c:f>
                <c:numCache>
                  <c:formatCode>General</c:formatCode>
                  <c:ptCount val="5"/>
                  <c:pt idx="1">
                    <c:v>7.5017872813600084</c:v>
                  </c:pt>
                  <c:pt idx="2">
                    <c:v>23.761419828839429</c:v>
                  </c:pt>
                  <c:pt idx="3">
                    <c:v>26.041519411197289</c:v>
                  </c:pt>
                  <c:pt idx="4">
                    <c:v>5.7421659101452756</c:v>
                  </c:pt>
                </c:numCache>
              </c:numRef>
            </c:plus>
            <c:minus>
              <c:numRef>
                <c:f>'18a'!$N$21:$R$21</c:f>
                <c:numCache>
                  <c:formatCode>General</c:formatCode>
                  <c:ptCount val="5"/>
                  <c:pt idx="1">
                    <c:v>7.5017872813600084</c:v>
                  </c:pt>
                  <c:pt idx="2">
                    <c:v>23.761419828839429</c:v>
                  </c:pt>
                  <c:pt idx="3">
                    <c:v>26.041519411197289</c:v>
                  </c:pt>
                  <c:pt idx="4">
                    <c:v>5.7421659101452756</c:v>
                  </c:pt>
                </c:numCache>
              </c:numRef>
            </c:minus>
          </c:errBars>
          <c:cat>
            <c:strRef>
              <c:f>'18a'!$N$19:$R$19</c:f>
              <c:strCache>
                <c:ptCount val="5"/>
                <c:pt idx="0">
                  <c:v>0M</c:v>
                </c:pt>
                <c:pt idx="1">
                  <c:v>100µM</c:v>
                </c:pt>
                <c:pt idx="2">
                  <c:v>10µM</c:v>
                </c:pt>
                <c:pt idx="3">
                  <c:v>1µM</c:v>
                </c:pt>
                <c:pt idx="4">
                  <c:v>10nM.DFJ</c:v>
                </c:pt>
              </c:strCache>
            </c:strRef>
          </c:cat>
          <c:val>
            <c:numRef>
              <c:f>'18a'!$N$20:$R$20</c:f>
              <c:numCache>
                <c:formatCode>General</c:formatCode>
                <c:ptCount val="5"/>
                <c:pt idx="0">
                  <c:v>100</c:v>
                </c:pt>
                <c:pt idx="1">
                  <c:v>21.375859870633189</c:v>
                </c:pt>
                <c:pt idx="2">
                  <c:v>57.468134676498536</c:v>
                </c:pt>
                <c:pt idx="3">
                  <c:v>103.30800289258568</c:v>
                </c:pt>
                <c:pt idx="4">
                  <c:v>46.493920829256822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47616"/>
        <c:axId val="97249536"/>
      </c:barChart>
      <c:catAx>
        <c:axId val="97247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>
                    <a:latin typeface="Baskerville Old Face" pitchFamily="18" charset="0"/>
                  </a:rPr>
                  <a:t>Concentration</a:t>
                </a:r>
                <a:r>
                  <a:rPr lang="en-US" sz="1200" b="0" baseline="0" dirty="0" smtClean="0">
                    <a:latin typeface="Baskerville Old Face" pitchFamily="18" charset="0"/>
                  </a:rPr>
                  <a:t> of 18a during pre-treatment</a:t>
                </a:r>
                <a:endParaRPr lang="en-US" sz="1200" b="0" dirty="0">
                  <a:latin typeface="Baskerville Old Face" pitchFamily="18" charset="0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latin typeface="Baskerville Old Face" pitchFamily="18" charset="0"/>
              </a:defRPr>
            </a:pPr>
            <a:endParaRPr lang="en-US"/>
          </a:p>
        </c:txPr>
        <c:crossAx val="97249536"/>
        <c:crosses val="autoZero"/>
        <c:auto val="1"/>
        <c:lblAlgn val="ctr"/>
        <c:lblOffset val="100"/>
        <c:noMultiLvlLbl val="0"/>
      </c:catAx>
      <c:valAx>
        <c:axId val="97249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 b="0" dirty="0" smtClean="0">
                    <a:latin typeface="Baskerville Old Face" pitchFamily="18" charset="0"/>
                  </a:rPr>
                  <a:t>Activity as %</a:t>
                </a:r>
                <a:r>
                  <a:rPr lang="en-US" sz="1100" b="0" baseline="0" dirty="0" smtClean="0">
                    <a:latin typeface="Baskerville Old Face" pitchFamily="18" charset="0"/>
                  </a:rPr>
                  <a:t> of Untreated</a:t>
                </a:r>
                <a:endParaRPr lang="en-US" sz="1100" b="0" dirty="0">
                  <a:latin typeface="Baskerville Old Face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askerville Old Face" pitchFamily="18" charset="0"/>
              </a:defRPr>
            </a:pPr>
            <a:endParaRPr lang="en-US"/>
          </a:p>
        </c:txPr>
        <c:crossAx val="97247616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B00000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7134F3-D82B-443C-BA00-D12120ACD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2EBA99-A1F1-4BD7-94B9-7A8BB5BBB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08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7EA089-5162-4CD0-AC65-9DFF0BB48A5B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315A88-EDEC-482E-8FE5-BC0696DB3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4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B7C43-6906-4077-BDA1-4FD6233AA1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5A88-EDEC-482E-8FE5-BC0696DB32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B7C43-6906-4077-BDA1-4FD6233AA1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B7C43-6906-4077-BDA1-4FD6233AA1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8523-6B89-4B58-AF58-D502EDC2737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F5295-4359-4D72-B7B3-229006E32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048000"/>
            <a:ext cx="5943600" cy="1371600"/>
          </a:xfrm>
        </p:spPr>
        <p:txBody>
          <a:bodyPr>
            <a:normAutofit/>
          </a:bodyPr>
          <a:lstStyle/>
          <a:p>
            <a:pPr lvl="0" algn="r">
              <a:defRPr/>
            </a:pPr>
            <a:r>
              <a:rPr lang="en-US" b="1" dirty="0" smtClean="0">
                <a:solidFill>
                  <a:schemeClr val="tx2"/>
                </a:solidFill>
                <a:latin typeface="Baskerville Old Face" pitchFamily="18" charset="0"/>
              </a:rPr>
              <a:t>Mackenzie</a:t>
            </a:r>
          </a:p>
          <a:p>
            <a:pPr lvl="0" algn="r">
              <a:defRPr/>
            </a:pPr>
            <a:r>
              <a:rPr lang="en-US" sz="2800" b="1" i="1" dirty="0" smtClean="0">
                <a:solidFill>
                  <a:schemeClr val="tx2"/>
                </a:solidFill>
                <a:latin typeface="Baskerville Old Face" pitchFamily="18" charset="0"/>
              </a:rPr>
              <a:t>Department of Bio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86000"/>
          </a:xfrm>
        </p:spPr>
        <p:txBody>
          <a:bodyPr>
            <a:noAutofit/>
          </a:bodyPr>
          <a:lstStyle/>
          <a:p>
            <a:pPr algn="r"/>
            <a:r>
              <a:rPr lang="en-US" sz="7200" dirty="0" smtClean="0">
                <a:latin typeface="Britannic Bold" pitchFamily="34" charset="0"/>
              </a:rPr>
              <a:t>Character </a:t>
            </a:r>
            <a:br>
              <a:rPr lang="en-US" sz="7200" dirty="0" smtClean="0">
                <a:latin typeface="Britannic Bold" pitchFamily="34" charset="0"/>
              </a:rPr>
            </a:br>
            <a:r>
              <a:rPr lang="en-US" sz="7200" dirty="0" err="1" smtClean="0">
                <a:latin typeface="Britannic Bold" pitchFamily="34" charset="0"/>
              </a:rPr>
              <a:t>cauda-epid</a:t>
            </a:r>
            <a:endParaRPr lang="en-US" sz="7200" dirty="0">
              <a:latin typeface="Britannic Bold" pitchFamily="34" charset="0"/>
            </a:endParaRPr>
          </a:p>
        </p:txBody>
      </p:sp>
      <p:pic>
        <p:nvPicPr>
          <p:cNvPr id="29698" name="Picture 2" descr="http://lvcsi.pbworks.com/f/1187670318/LUwithShield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2362200" cy="2418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3152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b="1" dirty="0" err="1" smtClean="0">
                <a:latin typeface="Baskerville Old Face" pitchFamily="18" charset="0"/>
              </a:rPr>
              <a:t>Permeabilization</a:t>
            </a:r>
            <a:endParaRPr lang="en-US" sz="2400" b="1" dirty="0" smtClean="0">
              <a:latin typeface="Baskerville Old Face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</a:rPr>
              <a:t>Treat cells with various concentrations of Triton-X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04800" y="5257800"/>
            <a:ext cx="94488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Baskerville Old Face" pitchFamily="18" charset="0"/>
              </a:rPr>
              <a:t>	Fig 4</a:t>
            </a:r>
            <a:r>
              <a:rPr lang="en-US" sz="2000" dirty="0" smtClean="0">
                <a:latin typeface="Baskerville Old Face" pitchFamily="18" charset="0"/>
              </a:rPr>
              <a:t>:  Treatments with Triton-X show a decrease in activity at high concentrations.  </a:t>
            </a:r>
            <a:r>
              <a:rPr lang="en-US" sz="2000" dirty="0" err="1" smtClean="0">
                <a:latin typeface="Baskerville Old Face" pitchFamily="18" charset="0"/>
              </a:rPr>
              <a:t>Uncapacitated</a:t>
            </a:r>
            <a:r>
              <a:rPr lang="en-US" sz="2000" dirty="0" smtClean="0">
                <a:latin typeface="Baskerville Old Face" pitchFamily="18" charset="0"/>
              </a:rPr>
              <a:t> cells show increased activity with 0.001% TX, whereas Capacitated cells show the most activity at 0.01% TX, with a small increase in activity at 0.001% TX.  No significant change in enzyme activity is seen when supernatant is treated with TX(data not shown).  P values are &lt;0.05.  Data is from &gt;4 replicates.</a:t>
            </a:r>
            <a:endParaRPr lang="en-US" sz="2000" dirty="0">
              <a:latin typeface="Baskerville Old Fac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066800"/>
          <a:ext cx="815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495800" y="3218001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943600" y="2303601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048000" y="3294201"/>
            <a:ext cx="601120" cy="2109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Conclusions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0292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latin typeface="Baskerville Old Face" pitchFamily="18" charset="0"/>
              </a:rPr>
              <a:t>~80% CEC </a:t>
            </a:r>
            <a:r>
              <a:rPr lang="el-GR" sz="2800" dirty="0" smtClean="0"/>
              <a:t>α</a:t>
            </a:r>
            <a:r>
              <a:rPr lang="en-US" sz="2800" dirty="0" smtClean="0">
                <a:latin typeface="Baskerville Old Face" pitchFamily="18" charset="0"/>
              </a:rPr>
              <a:t>-L-</a:t>
            </a:r>
            <a:r>
              <a:rPr lang="en-US" sz="2800" dirty="0" err="1" smtClean="0">
                <a:latin typeface="Baskerville Old Face" pitchFamily="18" charset="0"/>
              </a:rPr>
              <a:t>fucosidase</a:t>
            </a:r>
            <a:r>
              <a:rPr lang="en-US" sz="2800" dirty="0" smtClean="0">
                <a:latin typeface="Baskerville Old Face" pitchFamily="18" charset="0"/>
              </a:rPr>
              <a:t> activity is in the soluble fraction.  ~10% enzyme remains associated with the sperm cell.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latin typeface="Baskerville Old Face" pitchFamily="18" charset="0"/>
              </a:rPr>
              <a:t>Mouse supernatant </a:t>
            </a:r>
            <a:r>
              <a:rPr lang="el-GR" sz="2800" dirty="0" smtClean="0"/>
              <a:t>α</a:t>
            </a:r>
            <a:r>
              <a:rPr lang="en-US" sz="2800" dirty="0" smtClean="0">
                <a:latin typeface="Baskerville Old Face" pitchFamily="18" charset="0"/>
              </a:rPr>
              <a:t>-L-</a:t>
            </a:r>
            <a:r>
              <a:rPr lang="en-US" sz="2800" dirty="0" err="1" smtClean="0">
                <a:latin typeface="Baskerville Old Face" pitchFamily="18" charset="0"/>
              </a:rPr>
              <a:t>fucosidase</a:t>
            </a:r>
            <a:r>
              <a:rPr lang="en-US" sz="2800" dirty="0" smtClean="0">
                <a:latin typeface="Baskerville Old Face" pitchFamily="18" charset="0"/>
              </a:rPr>
              <a:t> enzyme can be significantly inhibited by either 18a or DFJ inhibitors.</a:t>
            </a:r>
          </a:p>
          <a:p>
            <a:pPr>
              <a:spcBef>
                <a:spcPts val="2400"/>
              </a:spcBef>
            </a:pPr>
            <a:r>
              <a:rPr lang="en-US" sz="2800" dirty="0" err="1" smtClean="0">
                <a:latin typeface="Baskerville Old Face" pitchFamily="18" charset="0"/>
              </a:rPr>
              <a:t>Capacitation</a:t>
            </a:r>
            <a:r>
              <a:rPr lang="en-US" sz="2800" dirty="0" smtClean="0">
                <a:latin typeface="Baskerville Old Face" pitchFamily="18" charset="0"/>
              </a:rPr>
              <a:t> shows </a:t>
            </a:r>
            <a:r>
              <a:rPr lang="en-US" sz="2800" dirty="0" err="1" smtClean="0">
                <a:latin typeface="Baskerville Old Face" pitchFamily="18" charset="0"/>
              </a:rPr>
              <a:t>crypticity</a:t>
            </a:r>
            <a:r>
              <a:rPr lang="en-US" sz="2800" dirty="0" smtClean="0">
                <a:latin typeface="Baskerville Old Face" pitchFamily="18" charset="0"/>
              </a:rPr>
              <a:t>- sperm contain more enzyme than is detectable in </a:t>
            </a:r>
            <a:r>
              <a:rPr lang="en-US" sz="2800" dirty="0" err="1" smtClean="0">
                <a:latin typeface="Baskerville Old Face" pitchFamily="18" charset="0"/>
              </a:rPr>
              <a:t>uncapacitated</a:t>
            </a:r>
            <a:r>
              <a:rPr lang="en-US" sz="2800" dirty="0" smtClean="0">
                <a:latin typeface="Baskerville Old Face" pitchFamily="18" charset="0"/>
              </a:rPr>
              <a:t> cells.  Most is </a:t>
            </a:r>
            <a:r>
              <a:rPr lang="en-US" sz="2800" dirty="0" err="1" smtClean="0">
                <a:latin typeface="Baskerville Old Face" pitchFamily="18" charset="0"/>
              </a:rPr>
              <a:t>solubilized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n-US" sz="2800" dirty="0" err="1" smtClean="0">
                <a:latin typeface="Baskerville Old Face" pitchFamily="18" charset="0"/>
              </a:rPr>
              <a:t>Permeabilization</a:t>
            </a:r>
            <a:r>
              <a:rPr lang="en-US" sz="2800" dirty="0" smtClean="0">
                <a:latin typeface="Baskerville Old Face" pitchFamily="18" charset="0"/>
              </a:rPr>
              <a:t> of </a:t>
            </a:r>
            <a:r>
              <a:rPr lang="en-US" sz="2800" dirty="0" err="1" smtClean="0">
                <a:latin typeface="Baskerville Old Face" pitchFamily="18" charset="0"/>
              </a:rPr>
              <a:t>uncapacitated</a:t>
            </a:r>
            <a:r>
              <a:rPr lang="en-US" sz="2800" dirty="0" smtClean="0">
                <a:latin typeface="Baskerville Old Face" pitchFamily="18" charset="0"/>
              </a:rPr>
              <a:t> and capacitated cells shows cryptic increase in enzyme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Future Experiments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152400" y="1493837"/>
            <a:ext cx="88392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63550" lvl="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Determine enzyme localization after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acrosome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reaction.</a:t>
            </a:r>
          </a:p>
          <a:p>
            <a:pPr marL="463550" lvl="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Quantify </a:t>
            </a:r>
            <a:r>
              <a:rPr lang="el-GR" sz="2400" dirty="0" smtClean="0">
                <a:latin typeface="Book Antiqua" pitchFamily="18" charset="0"/>
                <a:ea typeface="Lucida Grande"/>
                <a:cs typeface="Bodoni SvtyTwo ITC TT-Book"/>
              </a:rPr>
              <a:t>α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-L-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activity per sperm cell.</a:t>
            </a:r>
          </a:p>
          <a:p>
            <a:pPr marL="463550" lvl="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Characterize stability of </a:t>
            </a:r>
            <a:r>
              <a:rPr lang="el-GR" sz="2400" dirty="0" smtClean="0">
                <a:latin typeface="Book Antiqua" pitchFamily="18" charset="0"/>
                <a:ea typeface="Lucida Grande"/>
                <a:cs typeface="Bodoni SvtyTwo ITC TT-Book"/>
              </a:rPr>
              <a:t>α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-L-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over time.</a:t>
            </a:r>
          </a:p>
          <a:p>
            <a:pPr marL="46355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Stain mouse sperm cells at unwashed, capacitated, and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acrosome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reacted cells with anti-</a:t>
            </a:r>
            <a:r>
              <a:rPr lang="el-GR" sz="2400" dirty="0" smtClean="0">
                <a:latin typeface="Book Antiqua" pitchFamily="18" charset="0"/>
                <a:ea typeface="Lucida Grande"/>
                <a:cs typeface="Bodoni SvtyTwo ITC TT-Book"/>
              </a:rPr>
              <a:t>α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-L-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antibodies.</a:t>
            </a:r>
          </a:p>
          <a:p>
            <a:pPr marL="46355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Test effects of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fluorous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surfactants on enzyme activity of mouse sperm.</a:t>
            </a:r>
          </a:p>
          <a:p>
            <a:pPr marL="46355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Characterize </a:t>
            </a:r>
            <a:r>
              <a:rPr lang="el-GR" sz="2400" dirty="0" smtClean="0">
                <a:latin typeface="Book Antiqua" pitchFamily="18" charset="0"/>
                <a:ea typeface="Lucida Grande"/>
                <a:cs typeface="Bodoni SvtyTwo ITC TT-Book"/>
              </a:rPr>
              <a:t>α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-L-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in the female genital tract, uterus, and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oocytes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.</a:t>
            </a:r>
          </a:p>
          <a:p>
            <a:pPr marL="463550" lvl="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endParaRPr lang="en-US" sz="2400" dirty="0" smtClean="0">
              <a:latin typeface="Book Antiqua" pitchFamily="18" charset="0"/>
              <a:ea typeface="Lucida Grande"/>
              <a:cs typeface="Bodoni SvtyTwo ITC TT-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Acknowledgements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895600"/>
            <a:ext cx="9144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Jauhiainen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A and 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Vanha-Pertula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T.  1986. 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α-L-Fucosidase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in the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preproductive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organs and seminal plasma of the bull. 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Biochem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Biophys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Acta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880:91-95.</a:t>
            </a:r>
          </a:p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Focarelli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R,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Cacace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MG,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Serglia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R,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Rosati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F.  1997.  A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nonglycosylated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, 68-kDa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α-L-fucosidase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is bound to the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mollusc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bivalve </a:t>
            </a:r>
            <a:r>
              <a:rPr lang="en-US" sz="1100" i="1" dirty="0" err="1" smtClean="0">
                <a:latin typeface="Baskerville Old Face" pitchFamily="18" charset="0"/>
                <a:ea typeface="Lucida Grande"/>
                <a:cs typeface="Bodoni SvtyTwo ITC TT-Book"/>
              </a:rPr>
              <a:t>Unio</a:t>
            </a:r>
            <a:r>
              <a:rPr lang="en-US" sz="1100" i="1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i="1" dirty="0" err="1" smtClean="0">
                <a:latin typeface="Baskerville Old Face" pitchFamily="18" charset="0"/>
                <a:ea typeface="Lucida Grande"/>
                <a:cs typeface="Bodoni SvtyTwo ITC TT-Book"/>
              </a:rPr>
              <a:t>elongatulus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sperm plasma membrane and differs from a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glycosylated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56-kDa form present in the seminal fluid. 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Biochem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Biophys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Res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Commun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234:54-58.</a:t>
            </a:r>
            <a:endParaRPr lang="en-US" sz="1100" dirty="0">
              <a:latin typeface="Baskerville Old Face" pitchFamily="18" charset="0"/>
              <a:ea typeface="Lucida Grande"/>
              <a:cs typeface="Bodoni SvtyTwo ITC TT-Book"/>
            </a:endParaRPr>
          </a:p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Avilés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M,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Abascal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I, Martinez-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Menarguez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JA,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Castells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MT,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Skalaban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SR,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Ballesta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J,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Alhadeff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JA.  1996. 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Immunocytochemical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localization and biochemical characterization of a novel plasma membrane-associated, neutral pH optimum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α-L-fucosidase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from rat testis and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epididymal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spermatozoa. 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Biochem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J 318:821-831.</a:t>
            </a:r>
          </a:p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Alhadeff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JA,Khunsook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S,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Choowongkomon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K,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Baney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T, Heredia V,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Tweedie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A, Bean B.  1999.  Characterization of human semen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α-L-fucosidases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.  Mol Hum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Reprod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5:809-815.</a:t>
            </a:r>
          </a:p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Benoff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S.  1997. Carbohydrates and fertilization: An overview. Mol Hum 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Reprod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3:599-637.</a:t>
            </a:r>
          </a:p>
          <a:p>
            <a:pPr marL="228600" indent="-228600">
              <a:buAutoNum type="arabicPeriod"/>
            </a:pP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Huang TTF, 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Ohzu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E, 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Yanagimachi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R.  1982.  Evidence suggesting that L-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Fucose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is part of a recognition signal for sperm-zona pellucida attachment in mammals.  Gamete Res 5:355-361.</a:t>
            </a:r>
            <a:endParaRPr lang="en-US" sz="1100" dirty="0">
              <a:latin typeface="Baskerville Old Face" pitchFamily="18" charset="0"/>
              <a:ea typeface="Lucida Grande"/>
              <a:cs typeface="Bodoni SvtyTwo ITC TT-Book"/>
            </a:endParaRPr>
          </a:p>
          <a:p>
            <a:pPr marL="228600" indent="-228600">
              <a:buAutoNum type="arabicPeriod"/>
            </a:pP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Matsumoto M, Hirata J,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Hirohashi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N, Hoshi M.  2002.  Sperm-egg binding mediated by sperm alpha-L-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fucosidase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in the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ascidian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i="1" dirty="0" err="1" smtClean="0">
                <a:latin typeface="Baskerville Old Face" pitchFamily="18" charset="0"/>
                <a:ea typeface="Lucida Grande"/>
                <a:cs typeface="Bodoni SvtyTwo ITC TT-Book"/>
              </a:rPr>
              <a:t>Halocynthia</a:t>
            </a:r>
            <a:r>
              <a:rPr lang="en-US" sz="1100" i="1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i="1" dirty="0" err="1" smtClean="0">
                <a:latin typeface="Baskerville Old Face" pitchFamily="18" charset="0"/>
                <a:ea typeface="Lucida Grande"/>
                <a:cs typeface="Bodoni SvtyTwo ITC TT-Book"/>
              </a:rPr>
              <a:t>roretzi</a:t>
            </a:r>
            <a:r>
              <a:rPr lang="en-US" sz="1100" i="1" dirty="0" smtClean="0">
                <a:latin typeface="Baskerville Old Face" pitchFamily="18" charset="0"/>
                <a:ea typeface="Lucida Grande"/>
                <a:cs typeface="Bodoni SvtyTwo ITC TT-Book"/>
              </a:rPr>
              <a:t>.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Zoolog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Sci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19:43-48.</a:t>
            </a:r>
          </a:p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Khunsook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S,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Alhadeff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JA, Bean BS.  2002.  Purification and characterization of human seminal plasma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α-L-fucosidase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.  Mol Hum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Reprod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8:221-227.</a:t>
            </a:r>
          </a:p>
          <a:p>
            <a:pPr marL="228600" indent="-228600">
              <a:buAutoNum type="arabicPeriod"/>
            </a:pP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Venditti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JJ, 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Donigan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KA, Bean BS.  2007.  </a:t>
            </a:r>
            <a:r>
              <a:rPr lang="en-US" sz="1100" dirty="0" err="1" smtClean="0">
                <a:latin typeface="Baskerville Old Face" pitchFamily="18" charset="0"/>
                <a:cs typeface="Bodoni SvtyTwo ITC TT-Book"/>
              </a:rPr>
              <a:t>Crypticity</a:t>
            </a:r>
            <a:r>
              <a:rPr lang="en-US" sz="1100" dirty="0" smtClean="0">
                <a:latin typeface="Baskerville Old Face" pitchFamily="18" charset="0"/>
                <a:cs typeface="Bodoni SvtyTwo ITC TT-Book"/>
              </a:rPr>
              <a:t> and functional distribution of the membrane associated </a:t>
            </a:r>
            <a:r>
              <a:rPr lang="en-US" sz="1100" dirty="0" err="1" smtClean="0">
                <a:latin typeface="Baskerville Old Face" pitchFamily="18" charset="0"/>
                <a:ea typeface="Lucida Grande"/>
                <a:cs typeface="Bodoni SvtyTwo ITC TT-Book"/>
              </a:rPr>
              <a:t>α-L-fucosidase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 of human </a:t>
            </a:r>
            <a:r>
              <a:rPr lang="en-US" sz="1100" dirty="0" smtClean="0">
                <a:solidFill>
                  <a:srgbClr val="000000"/>
                </a:solidFill>
                <a:latin typeface="Baskerville Old Face" pitchFamily="18" charset="0"/>
                <a:ea typeface="Lucida Grande"/>
                <a:cs typeface="Bodoni SvtyTwo ITC TT-Book"/>
              </a:rPr>
              <a:t>sperm.  Mol </a:t>
            </a:r>
            <a:r>
              <a:rPr lang="en-US" sz="1100" dirty="0" err="1" smtClean="0">
                <a:solidFill>
                  <a:srgbClr val="000000"/>
                </a:solidFill>
                <a:latin typeface="Baskerville Old Face" pitchFamily="18" charset="0"/>
                <a:ea typeface="Lucida Grande"/>
                <a:cs typeface="Bodoni SvtyTwo ITC TT-Book"/>
              </a:rPr>
              <a:t>Reprod</a:t>
            </a:r>
            <a:r>
              <a:rPr lang="en-US" sz="1100" dirty="0" smtClean="0">
                <a:solidFill>
                  <a:srgbClr val="000000"/>
                </a:solidFill>
                <a:latin typeface="Baskerville Old Face" pitchFamily="18" charset="0"/>
                <a:ea typeface="Lucida Grande"/>
                <a:cs typeface="Bodoni SvtyTwo ITC TT-Book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Baskerville Old Face" pitchFamily="18" charset="0"/>
                <a:ea typeface="Lucida Grande"/>
                <a:cs typeface="Bodoni SvtyTwo ITC TT-Book"/>
              </a:rPr>
              <a:t>Devel</a:t>
            </a:r>
            <a:r>
              <a:rPr lang="en-US" sz="1100" dirty="0" smtClean="0">
                <a:solidFill>
                  <a:srgbClr val="000000"/>
                </a:solidFill>
                <a:latin typeface="Baskerville Old Face" pitchFamily="18" charset="0"/>
                <a:ea typeface="Lucida Grande"/>
                <a:cs typeface="Bodoni SvtyTwo ITC TT-Book"/>
              </a:rPr>
              <a:t> 74</a:t>
            </a:r>
            <a:r>
              <a:rPr lang="en-US" sz="1100" dirty="0" smtClean="0">
                <a:latin typeface="Baskerville Old Face" pitchFamily="18" charset="0"/>
                <a:ea typeface="Lucida Grande"/>
                <a:cs typeface="Bodoni SvtyTwo ITC TT-Book"/>
              </a:rPr>
              <a:t>:758-766.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 Moreno-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Clavijo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 E, Carmona AT, Vera-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Ayoso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 Y, Moreno-Vargas AJ, Bello 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C,Vogel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 P, 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Robina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 I.  2009.  Synthesis of novel 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pyrrolidine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 3,4-diol derivatives as inhibitors of α-L-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fucosidases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. Org. </a:t>
            </a:r>
            <a:r>
              <a:rPr lang="en-US" sz="1100" dirty="0" err="1" smtClean="0">
                <a:latin typeface="Book Antiqua" pitchFamily="18" charset="0"/>
                <a:ea typeface="Lucida Grande"/>
                <a:cs typeface="Bodoni SvtyTwo ITC TT-Book"/>
              </a:rPr>
              <a:t>Biomol</a:t>
            </a:r>
            <a:r>
              <a:rPr lang="en-US" sz="1100" dirty="0" smtClean="0">
                <a:latin typeface="Book Antiqua" pitchFamily="18" charset="0"/>
                <a:ea typeface="Lucida Grande"/>
                <a:cs typeface="Bodoni SvtyTwo ITC TT-Book"/>
              </a:rPr>
              <a:t>. Chemistry, 7:1192-1202. </a:t>
            </a:r>
            <a:endParaRPr lang="en-US" sz="1100" dirty="0" smtClean="0">
              <a:latin typeface="Baskerville Old Face" pitchFamily="18" charset="0"/>
              <a:cs typeface="Bodoni SvtyTwo ITC TT-Book"/>
            </a:endParaRPr>
          </a:p>
          <a:p>
            <a:pPr>
              <a:buNone/>
            </a:pPr>
            <a:endParaRPr lang="en-US" sz="1050" dirty="0">
              <a:latin typeface="Baskerville Old Face" pitchFamily="18" charset="0"/>
              <a:cs typeface="Bodoni SvtyTwo ITC TT-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914400"/>
            <a:ext cx="5715000" cy="646331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I’d like to thank Dr. Barry Bean, </a:t>
            </a:r>
            <a:r>
              <a:rPr lang="en-US" dirty="0" err="1" smtClean="0">
                <a:latin typeface="Baskerville Old Face" pitchFamily="18" charset="0"/>
              </a:rPr>
              <a:t>Som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Phopin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Wutigri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Nimlamool</a:t>
            </a:r>
            <a:r>
              <a:rPr lang="en-US" dirty="0" smtClean="0">
                <a:latin typeface="Baskerville Old Face" pitchFamily="18" charset="0"/>
              </a:rPr>
              <a:t>, Elijah Douglass, Nevada Heft and Jackie </a:t>
            </a:r>
            <a:r>
              <a:rPr lang="en-US" dirty="0" err="1" smtClean="0">
                <a:latin typeface="Baskerville Old Face" pitchFamily="18" charset="0"/>
              </a:rPr>
              <a:t>Taroni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384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Baskerville Old Face" pitchFamily="18" charset="0"/>
              </a:rPr>
              <a:t>References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362200"/>
          <a:ext cx="3962400" cy="292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257800"/>
            <a:ext cx="3733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Fig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6</a:t>
            </a:r>
            <a:r>
              <a:rPr lang="en-US" b="1" dirty="0" smtClean="0">
                <a:latin typeface="Baskerville Old Face" pitchFamily="18" charset="0"/>
              </a:rPr>
              <a:t>: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Supernatant s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hows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no significant difference in supernatant activity after treatment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with Triton-x. 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latin typeface="Baskerville Old Face" pitchFamily="18" charset="0"/>
              </a:rPr>
              <a:t>Other Data</a:t>
            </a:r>
            <a:endParaRPr lang="en-US" sz="3200" b="1" u="sng" dirty="0">
              <a:latin typeface="Baskerville Old Face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724400" y="228600"/>
          <a:ext cx="419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10480" y="3429000"/>
            <a:ext cx="3957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Fig 5: </a:t>
            </a:r>
            <a:r>
              <a:rPr lang="en-US" dirty="0" smtClean="0">
                <a:latin typeface="Baskerville Old Face" pitchFamily="18" charset="0"/>
              </a:rPr>
              <a:t>Preliminary data showing that 18a works to inhibit seminal </a:t>
            </a:r>
            <a:r>
              <a:rPr lang="el-GR" dirty="0" smtClean="0"/>
              <a:t>α</a:t>
            </a:r>
            <a:r>
              <a:rPr lang="en-US" dirty="0" smtClean="0">
                <a:latin typeface="Baskerville Old Face" pitchFamily="18" charset="0"/>
              </a:rPr>
              <a:t>-L-</a:t>
            </a:r>
            <a:r>
              <a:rPr lang="en-US" dirty="0" err="1" smtClean="0">
                <a:latin typeface="Baskerville Old Face" pitchFamily="18" charset="0"/>
              </a:rPr>
              <a:t>fucosidase</a:t>
            </a:r>
            <a:r>
              <a:rPr lang="en-US" dirty="0" smtClean="0">
                <a:latin typeface="Baskerville Old Face" pitchFamily="18" charset="0"/>
              </a:rPr>
              <a:t> in humans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753600" cy="2286000"/>
          </a:xfrm>
        </p:spPr>
        <p:txBody>
          <a:bodyPr>
            <a:noAutofit/>
          </a:bodyPr>
          <a:lstStyle/>
          <a:p>
            <a:pPr algn="l"/>
            <a:r>
              <a:rPr lang="en-US" sz="7200" dirty="0" err="1" smtClean="0">
                <a:latin typeface="Britannic Bold" pitchFamily="34" charset="0"/>
              </a:rPr>
              <a:t>ization</a:t>
            </a:r>
            <a:r>
              <a:rPr lang="en-US" sz="7200" dirty="0" smtClean="0">
                <a:latin typeface="Britannic Bold" pitchFamily="34" charset="0"/>
              </a:rPr>
              <a:t> of male mouse </a:t>
            </a:r>
            <a:br>
              <a:rPr lang="en-US" sz="7200" dirty="0" smtClean="0">
                <a:latin typeface="Britannic Bold" pitchFamily="34" charset="0"/>
              </a:rPr>
            </a:br>
            <a:r>
              <a:rPr lang="en-US" sz="7200" dirty="0" err="1" smtClean="0">
                <a:latin typeface="Britannic Bold" pitchFamily="34" charset="0"/>
              </a:rPr>
              <a:t>idymal</a:t>
            </a:r>
            <a:r>
              <a:rPr lang="en-US" sz="7200" dirty="0" smtClean="0">
                <a:latin typeface="Britannic Bold" pitchFamily="34" charset="0"/>
              </a:rPr>
              <a:t> </a:t>
            </a:r>
            <a:r>
              <a:rPr lang="en-US" sz="7200" dirty="0" smtClean="0">
                <a:latin typeface="Britannic Bold" pitchFamily="34" charset="0"/>
                <a:sym typeface="Symbol"/>
              </a:rPr>
              <a:t></a:t>
            </a:r>
            <a:r>
              <a:rPr lang="en-US" sz="7200" dirty="0" smtClean="0">
                <a:latin typeface="Britannic Bold" pitchFamily="34" charset="0"/>
              </a:rPr>
              <a:t>-L-</a:t>
            </a:r>
            <a:r>
              <a:rPr lang="en-US" sz="7200" dirty="0" err="1" smtClean="0">
                <a:latin typeface="Britannic Bold" pitchFamily="34" charset="0"/>
              </a:rPr>
              <a:t>fucosidase</a:t>
            </a:r>
            <a:endParaRPr lang="en-US" sz="7200" dirty="0">
              <a:latin typeface="Britannic Bold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044952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latin typeface="Baskerville Old Face" pitchFamily="18" charset="0"/>
              </a:rPr>
              <a:t>J. Bartlett, </a:t>
            </a:r>
            <a:r>
              <a:rPr lang="en-US" sz="3200" b="1" dirty="0" err="1" smtClean="0">
                <a:solidFill>
                  <a:schemeClr val="tx2"/>
                </a:solidFill>
                <a:latin typeface="Baskerville Old Face" pitchFamily="18" charset="0"/>
              </a:rPr>
              <a:t>Som</a:t>
            </a:r>
            <a:r>
              <a:rPr lang="en-US" sz="3200" b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Baskerville Old Face" pitchFamily="18" charset="0"/>
              </a:rPr>
              <a:t>Phopin</a:t>
            </a:r>
            <a:r>
              <a:rPr lang="en-US" sz="3200" b="1" dirty="0">
                <a:solidFill>
                  <a:schemeClr val="tx2"/>
                </a:solidFill>
                <a:latin typeface="Baskerville Old Face" pitchFamily="18" charset="0"/>
              </a:rPr>
              <a:t>, Barry </a:t>
            </a:r>
            <a:r>
              <a:rPr lang="en-US" sz="3200" b="1" dirty="0" smtClean="0">
                <a:solidFill>
                  <a:schemeClr val="tx2"/>
                </a:solidFill>
                <a:latin typeface="Baskerville Old Face" pitchFamily="18" charset="0"/>
              </a:rPr>
              <a:t>Bean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i="1" dirty="0" smtClean="0">
                <a:solidFill>
                  <a:schemeClr val="tx2"/>
                </a:solidFill>
                <a:latin typeface="Baskerville Old Face" pitchFamily="18" charset="0"/>
              </a:rPr>
              <a:t>logy</a:t>
            </a:r>
            <a:r>
              <a:rPr lang="en-US" sz="2800" b="1" i="1" dirty="0">
                <a:solidFill>
                  <a:schemeClr val="tx2"/>
                </a:solidFill>
                <a:latin typeface="Baskerville Old Face" pitchFamily="18" charset="0"/>
              </a:rPr>
              <a:t>, </a:t>
            </a:r>
            <a:r>
              <a:rPr lang="en-US" sz="2800" b="1" i="1" dirty="0" smtClean="0">
                <a:solidFill>
                  <a:schemeClr val="tx2"/>
                </a:solidFill>
                <a:latin typeface="Baskerville Old Face" pitchFamily="18" charset="0"/>
              </a:rPr>
              <a:t>Lehigh University</a:t>
            </a:r>
            <a:r>
              <a:rPr lang="en-US" sz="2800" b="1" i="1" dirty="0">
                <a:solidFill>
                  <a:schemeClr val="tx2"/>
                </a:solidFill>
                <a:latin typeface="Baskerville Old Face" pitchFamily="18" charset="0"/>
              </a:rPr>
              <a:t>, Bethlehem PA 18015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38100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657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Background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144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63550" lvl="0" indent="-463550">
              <a:spcBef>
                <a:spcPts val="1800"/>
              </a:spcBef>
              <a:buSzPct val="115000"/>
              <a:buFont typeface="Arial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Semen specific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α-L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 forms in 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rats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, </a:t>
            </a:r>
            <a:r>
              <a:rPr lang="en-US" sz="2400" i="1" dirty="0" err="1" smtClean="0">
                <a:latin typeface="Book Antiqua" pitchFamily="18" charset="0"/>
                <a:ea typeface="Lucida Grande"/>
                <a:cs typeface="Bodoni SvtyTwo ITC TT-Book"/>
              </a:rPr>
              <a:t>Unio</a:t>
            </a:r>
            <a:r>
              <a:rPr lang="en-US" sz="2400" i="1" dirty="0" smtClean="0">
                <a:latin typeface="Book Antiqua" pitchFamily="18" charset="0"/>
                <a:ea typeface="Lucida Grande"/>
                <a:cs typeface="Bodoni SvtyTwo ITC TT-Book"/>
              </a:rPr>
              <a:t> </a:t>
            </a:r>
            <a:r>
              <a:rPr lang="en-US" sz="2400" i="1" dirty="0" err="1" smtClean="0">
                <a:latin typeface="Book Antiqua" pitchFamily="18" charset="0"/>
                <a:ea typeface="Lucida Grande"/>
                <a:cs typeface="Bodoni SvtyTwo ITC TT-Book"/>
              </a:rPr>
              <a:t>elongatulus</a:t>
            </a:r>
            <a:r>
              <a:rPr lang="en-US" sz="2400" i="1" dirty="0" smtClean="0">
                <a:latin typeface="Book Antiqua" pitchFamily="18" charset="0"/>
                <a:ea typeface="Lucida Grande"/>
                <a:cs typeface="Bodoni SvtyTwo ITC TT-Book"/>
              </a:rPr>
              <a:t>,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bulls, and humans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(3)(4)(5)(6)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ook Antiqua" pitchFamily="18" charset="0"/>
              <a:cs typeface="Bodoni SvtyTwo ITC TT-Book"/>
            </a:endParaRPr>
          </a:p>
          <a:p>
            <a:pPr marL="365760" marR="0" lvl="0" indent="-463550" algn="l" defTabSz="914400" rtl="0" eaLnBrk="1" fontAlgn="auto" latinLnBrk="0" hangingPunct="1">
              <a:spcBef>
                <a:spcPts val="1800"/>
              </a:spcBef>
              <a:buClrTx/>
              <a:buSzPct val="11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Carbohydrate involvement in sperm-egg interaction(1)</a:t>
            </a:r>
          </a:p>
          <a:p>
            <a:pPr marL="463550" marR="0" lvl="0" indent="-463550" algn="l" defTabSz="914400" rtl="0" eaLnBrk="1" fontAlgn="auto" latinLnBrk="0" hangingPunct="1">
              <a:spcBef>
                <a:spcPts val="1800"/>
              </a:spcBef>
              <a:buClrTx/>
              <a:buSzPct val="11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Fucose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-binding protein a potential receptor on sperm membrane(2)</a:t>
            </a:r>
          </a:p>
          <a:p>
            <a:pPr marL="463550" marR="0" lvl="0" indent="-463550" algn="l" defTabSz="914400" rtl="0" eaLnBrk="1" fontAlgn="auto" latinLnBrk="0" hangingPunct="1">
              <a:spcBef>
                <a:spcPts val="1800"/>
              </a:spcBef>
              <a:buClrTx/>
              <a:buSzPct val="11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α-L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Lucida Grande"/>
                <a:cs typeface="Bodoni SvtyTwo ITC TT-Book"/>
              </a:rPr>
              <a:t> mediated fertilization in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Halocynthia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roretzi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cs typeface="Bodoni SvtyTwo ITC TT-Book"/>
              </a:rPr>
              <a:t>(7)</a:t>
            </a:r>
          </a:p>
          <a:p>
            <a:pPr marL="463550" marR="0" lvl="0" indent="-463550" algn="l" defTabSz="914400" rtl="0" eaLnBrk="1" fontAlgn="auto" latinLnBrk="0" hangingPunct="1">
              <a:spcBef>
                <a:spcPts val="1800"/>
              </a:spcBef>
              <a:buClrTx/>
              <a:buSzPct val="115000"/>
              <a:buFont typeface="Arial"/>
              <a:buChar char="•"/>
              <a:tabLst/>
              <a:defRPr/>
            </a:pPr>
            <a:r>
              <a:rPr lang="en-US" sz="2400" dirty="0" smtClean="0">
                <a:latin typeface="Book Antiqua" pitchFamily="18" charset="0"/>
                <a:cs typeface="Bodoni SvtyTwo ITC TT-Book"/>
              </a:rPr>
              <a:t>Majority 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α-L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fucosidase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in human seminal plasma(8)</a:t>
            </a:r>
          </a:p>
          <a:p>
            <a:pPr marL="463550" marR="0" lvl="0" indent="-463550" algn="l" defTabSz="914400" rtl="0" eaLnBrk="1" fontAlgn="auto" latinLnBrk="0" hangingPunct="1">
              <a:spcBef>
                <a:spcPts val="1800"/>
              </a:spcBef>
              <a:buClrTx/>
              <a:buSzPct val="115000"/>
              <a:buFont typeface="Arial"/>
              <a:buChar char="•"/>
              <a:tabLst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Capacitated sperm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immunolocalize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strongly at anterior head, faintly at </a:t>
            </a:r>
            <a:r>
              <a:rPr lang="en-US" sz="2400" dirty="0" err="1" smtClean="0">
                <a:latin typeface="Book Antiqua" pitchFamily="18" charset="0"/>
                <a:ea typeface="Lucida Grande"/>
                <a:cs typeface="Bodoni SvtyTwo ITC TT-Book"/>
              </a:rPr>
              <a:t>midpiece</a:t>
            </a: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 and some tails(9)</a:t>
            </a:r>
          </a:p>
          <a:p>
            <a:pPr marL="463550" marR="0" lvl="0" indent="-463550" algn="l" defTabSz="914400" rtl="0" eaLnBrk="1" fontAlgn="auto" latinLnBrk="0" hangingPunct="1">
              <a:spcBef>
                <a:spcPts val="1800"/>
              </a:spcBef>
              <a:buClrTx/>
              <a:buSzPct val="115000"/>
              <a:buFont typeface="Arial"/>
              <a:buChar char="•"/>
              <a:tabLst/>
              <a:defRPr/>
            </a:pPr>
            <a:r>
              <a:rPr lang="en-US" sz="2400" dirty="0" smtClean="0">
                <a:latin typeface="Book Antiqua" pitchFamily="18" charset="0"/>
                <a:ea typeface="Lucida Grande"/>
                <a:cs typeface="Bodoni SvtyTwo ITC TT-Book"/>
              </a:rPr>
              <a:t>Acrosome-reacted sperm label in equatorial region(9)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7432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Abstract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228600" y="762000"/>
            <a:ext cx="9372600" cy="647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105000"/>
              </a:lnSpc>
            </a:pPr>
            <a:r>
              <a:rPr lang="en-US" sz="2250" dirty="0" smtClean="0">
                <a:latin typeface="Baskerville Old Face" pitchFamily="18" charset="0"/>
              </a:rPr>
              <a:t>	</a:t>
            </a:r>
            <a:r>
              <a:rPr lang="en-US" sz="2300" dirty="0" smtClean="0">
                <a:latin typeface="Baskerville Old Face" pitchFamily="18" charset="0"/>
              </a:rPr>
              <a:t>	Characterization of the </a:t>
            </a:r>
            <a:r>
              <a:rPr lang="en-US" sz="2300" dirty="0" smtClean="0">
                <a:latin typeface="Baskerville Old Face" pitchFamily="18" charset="0"/>
                <a:sym typeface="Symbol"/>
              </a:rPr>
              <a:t></a:t>
            </a:r>
            <a:r>
              <a:rPr lang="en-US" sz="2300" dirty="0" smtClean="0">
                <a:latin typeface="Baskerville Old Face" pitchFamily="18" charset="0"/>
              </a:rPr>
              <a:t>-L-</a:t>
            </a:r>
            <a:r>
              <a:rPr lang="en-US" sz="2300" dirty="0" err="1" smtClean="0">
                <a:latin typeface="Baskerville Old Face" pitchFamily="18" charset="0"/>
              </a:rPr>
              <a:t>fucosidase</a:t>
            </a:r>
            <a:r>
              <a:rPr lang="en-US" sz="2300" dirty="0" smtClean="0">
                <a:latin typeface="Baskerville Old Face" pitchFamily="18" charset="0"/>
              </a:rPr>
              <a:t> enzyme in male mice was performed on </a:t>
            </a:r>
            <a:r>
              <a:rPr lang="en-US" sz="2300" dirty="0" err="1" smtClean="0">
                <a:latin typeface="Baskerville Old Face" pitchFamily="18" charset="0"/>
              </a:rPr>
              <a:t>cauda</a:t>
            </a:r>
            <a:r>
              <a:rPr lang="en-US" sz="2300" dirty="0" smtClean="0">
                <a:latin typeface="Baskerville Old Face" pitchFamily="18" charset="0"/>
              </a:rPr>
              <a:t> </a:t>
            </a:r>
            <a:r>
              <a:rPr lang="en-US" sz="2300" dirty="0" err="1" smtClean="0">
                <a:latin typeface="Baskerville Old Face" pitchFamily="18" charset="0"/>
              </a:rPr>
              <a:t>epididymal</a:t>
            </a:r>
            <a:r>
              <a:rPr lang="en-US" sz="2300" dirty="0" smtClean="0">
                <a:latin typeface="Baskerville Old Face" pitchFamily="18" charset="0"/>
              </a:rPr>
              <a:t> contents(CEC), containing mature sperm and caudal fluid.  The enzyme has been implicated as playing a central role in fertilization.  To fully understand the role of </a:t>
            </a:r>
            <a:r>
              <a:rPr lang="en-US" sz="2300" dirty="0" smtClean="0">
                <a:latin typeface="Baskerville Old Face" pitchFamily="18" charset="0"/>
                <a:sym typeface="Symbol"/>
              </a:rPr>
              <a:t></a:t>
            </a:r>
            <a:r>
              <a:rPr lang="en-US" sz="2300" dirty="0" smtClean="0">
                <a:latin typeface="Baskerville Old Face" pitchFamily="18" charset="0"/>
              </a:rPr>
              <a:t>-L-</a:t>
            </a:r>
            <a:r>
              <a:rPr lang="en-US" sz="2300" dirty="0" err="1" smtClean="0">
                <a:latin typeface="Baskerville Old Face" pitchFamily="18" charset="0"/>
              </a:rPr>
              <a:t>fucosidase</a:t>
            </a:r>
            <a:r>
              <a:rPr lang="en-US" sz="2300" dirty="0" smtClean="0">
                <a:latin typeface="Baskerville Old Face" pitchFamily="18" charset="0"/>
              </a:rPr>
              <a:t>, we have decided to employ a mouse model.  The mouse model will allow us to carry out experiments not possible in humans. Here we report on the distribution, </a:t>
            </a:r>
            <a:r>
              <a:rPr lang="en-US" sz="2300" dirty="0" err="1" smtClean="0">
                <a:latin typeface="Baskerville Old Face" pitchFamily="18" charset="0"/>
              </a:rPr>
              <a:t>subcellular</a:t>
            </a:r>
            <a:r>
              <a:rPr lang="en-US" sz="2300" dirty="0" smtClean="0">
                <a:latin typeface="Baskerville Old Face" pitchFamily="18" charset="0"/>
              </a:rPr>
              <a:t> </a:t>
            </a:r>
            <a:r>
              <a:rPr lang="en-US" sz="2300" dirty="0" err="1" smtClean="0">
                <a:latin typeface="Baskerville Old Face" pitchFamily="18" charset="0"/>
              </a:rPr>
              <a:t>crypticity</a:t>
            </a:r>
            <a:r>
              <a:rPr lang="en-US" sz="2300" dirty="0" smtClean="0">
                <a:latin typeface="Baskerville Old Face" pitchFamily="18" charset="0"/>
              </a:rPr>
              <a:t>, and inhibition profiles with two different inhibitors. Information on the inhibitors’ action will allow us to make comparable observations about the effects of these on fertilization.  Most </a:t>
            </a:r>
            <a:r>
              <a:rPr lang="en-US" sz="2300" dirty="0" smtClean="0">
                <a:latin typeface="Baskerville Old Face" pitchFamily="18" charset="0"/>
                <a:sym typeface="Symbol"/>
              </a:rPr>
              <a:t></a:t>
            </a:r>
            <a:r>
              <a:rPr lang="en-US" sz="2300" dirty="0" smtClean="0">
                <a:latin typeface="Baskerville Old Face" pitchFamily="18" charset="0"/>
              </a:rPr>
              <a:t>-L-</a:t>
            </a:r>
            <a:r>
              <a:rPr lang="en-US" sz="2300" dirty="0" err="1" smtClean="0">
                <a:latin typeface="Baskerville Old Face" pitchFamily="18" charset="0"/>
              </a:rPr>
              <a:t>fucosidase</a:t>
            </a:r>
            <a:r>
              <a:rPr lang="en-US" sz="2300" dirty="0" smtClean="0">
                <a:latin typeface="Baskerville Old Face" pitchFamily="18" charset="0"/>
              </a:rPr>
              <a:t> activity is found in the CEC supernatant.  This source is shown to be significantly inhibited by both 18a and DFJ inhibitors.  A large amount of cryptic </a:t>
            </a:r>
            <a:r>
              <a:rPr lang="en-US" sz="2300" dirty="0" smtClean="0">
                <a:latin typeface="Baskerville Old Face" pitchFamily="18" charset="0"/>
                <a:sym typeface="Symbol"/>
              </a:rPr>
              <a:t></a:t>
            </a:r>
            <a:r>
              <a:rPr lang="en-US" sz="2300" dirty="0" smtClean="0">
                <a:latin typeface="Baskerville Old Face" pitchFamily="18" charset="0"/>
              </a:rPr>
              <a:t>-L-</a:t>
            </a:r>
            <a:r>
              <a:rPr lang="en-US" sz="2300" dirty="0" err="1" smtClean="0">
                <a:latin typeface="Baskerville Old Face" pitchFamily="18" charset="0"/>
              </a:rPr>
              <a:t>fucosidase</a:t>
            </a:r>
            <a:r>
              <a:rPr lang="en-US" sz="2300" dirty="0" smtClean="0">
                <a:latin typeface="Baskerville Old Face" pitchFamily="18" charset="0"/>
              </a:rPr>
              <a:t> activity is released to the supernatant after </a:t>
            </a:r>
            <a:r>
              <a:rPr lang="en-US" sz="2300" dirty="0" err="1" smtClean="0">
                <a:latin typeface="Baskerville Old Face" pitchFamily="18" charset="0"/>
              </a:rPr>
              <a:t>capacitation</a:t>
            </a:r>
            <a:r>
              <a:rPr lang="en-US" sz="2300" dirty="0" smtClean="0">
                <a:latin typeface="Baskerville Old Face" pitchFamily="18" charset="0"/>
              </a:rPr>
              <a:t>.  </a:t>
            </a:r>
            <a:r>
              <a:rPr lang="en-US" sz="2300" dirty="0" err="1" smtClean="0">
                <a:latin typeface="Baskerville Old Face" pitchFamily="18" charset="0"/>
              </a:rPr>
              <a:t>Permeabilization</a:t>
            </a:r>
            <a:r>
              <a:rPr lang="en-US" sz="2300" dirty="0" smtClean="0">
                <a:latin typeface="Baskerville Old Face" pitchFamily="18" charset="0"/>
              </a:rPr>
              <a:t> with Triton-X also shows </a:t>
            </a:r>
            <a:r>
              <a:rPr lang="en-US" sz="2300" dirty="0" err="1" smtClean="0">
                <a:latin typeface="Baskerville Old Face" pitchFamily="18" charset="0"/>
              </a:rPr>
              <a:t>crypticity</a:t>
            </a:r>
            <a:r>
              <a:rPr lang="en-US" sz="2300" dirty="0" smtClean="0">
                <a:latin typeface="Baskerville Old Face" pitchFamily="18" charset="0"/>
              </a:rPr>
              <a:t> of </a:t>
            </a:r>
            <a:r>
              <a:rPr lang="en-US" sz="2300" dirty="0" err="1" smtClean="0">
                <a:latin typeface="Baskerville Old Face" pitchFamily="18" charset="0"/>
              </a:rPr>
              <a:t>uncapacitated</a:t>
            </a:r>
            <a:r>
              <a:rPr lang="en-US" sz="2300" dirty="0" smtClean="0">
                <a:latin typeface="Baskerville Old Face" pitchFamily="18" charset="0"/>
              </a:rPr>
              <a:t> and capacitated cells.  Ultimately, a characterization of </a:t>
            </a:r>
            <a:r>
              <a:rPr lang="en-US" sz="2300" dirty="0" smtClean="0">
                <a:latin typeface="Baskerville Old Face" pitchFamily="18" charset="0"/>
                <a:sym typeface="Symbol"/>
              </a:rPr>
              <a:t></a:t>
            </a:r>
            <a:r>
              <a:rPr lang="en-US" sz="2300" dirty="0" smtClean="0">
                <a:latin typeface="Baskerville Old Face" pitchFamily="18" charset="0"/>
              </a:rPr>
              <a:t>-L-</a:t>
            </a:r>
            <a:r>
              <a:rPr lang="en-US" sz="2300" dirty="0" err="1" smtClean="0">
                <a:latin typeface="Baskerville Old Face" pitchFamily="18" charset="0"/>
              </a:rPr>
              <a:t>fucosidase</a:t>
            </a:r>
            <a:r>
              <a:rPr lang="en-US" sz="2300" dirty="0" smtClean="0">
                <a:latin typeface="Baskerville Old Face" pitchFamily="18" charset="0"/>
              </a:rPr>
              <a:t> will further our understanding of the molecular mechanisms involved in mammalian fertilization. </a:t>
            </a:r>
            <a:endParaRPr lang="en-US" sz="2300" dirty="0">
              <a:latin typeface="Baskerville Old Face" pitchFamily="18" charset="0"/>
              <a:cs typeface="Bodoni SvtyTwo ITC TT-Book"/>
            </a:endParaRPr>
          </a:p>
          <a:p>
            <a:pPr marL="342900" lvl="0" indent="-342900">
              <a:lnSpc>
                <a:spcPct val="105000"/>
              </a:lnSpc>
            </a:pPr>
            <a:endParaRPr kumimoji="0" lang="en-US" sz="22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  <a:cs typeface="Bodoni SvtyTwo ITC TT-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563" y="3276600"/>
            <a:ext cx="2509837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Experimental Procedure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2133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400" dirty="0" smtClean="0">
                <a:latin typeface="Baskerville Old Face" pitchFamily="18" charset="0"/>
              </a:rPr>
              <a:t>Postmortem retrieval </a:t>
            </a:r>
            <a:r>
              <a:rPr lang="en-US" sz="4400" dirty="0" err="1" smtClean="0">
                <a:latin typeface="Baskerville Old Face" pitchFamily="18" charset="0"/>
              </a:rPr>
              <a:t>cauda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epididymis</a:t>
            </a:r>
            <a:r>
              <a:rPr lang="en-US" sz="4400" dirty="0" smtClean="0">
                <a:latin typeface="Baskerville Old Face" pitchFamily="18" charset="0"/>
              </a:rPr>
              <a:t> and vas deferens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400" dirty="0" smtClean="0">
                <a:latin typeface="Baskerville Old Face" pitchFamily="18" charset="0"/>
              </a:rPr>
              <a:t>Incubate minced tissue at 37˚C, 5% CO</a:t>
            </a:r>
            <a:r>
              <a:rPr lang="en-US" sz="4400" baseline="-25000" dirty="0" smtClean="0">
                <a:latin typeface="Baskerville Old Face" pitchFamily="18" charset="0"/>
              </a:rPr>
              <a:t>2</a:t>
            </a:r>
            <a:r>
              <a:rPr lang="en-US" sz="4400" dirty="0" smtClean="0">
                <a:latin typeface="Baskerville Old Face" pitchFamily="18" charset="0"/>
              </a:rPr>
              <a:t> in 1ml HSM to release CEC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400" dirty="0" smtClean="0">
                <a:latin typeface="Baskerville Old Face" pitchFamily="18" charset="0"/>
              </a:rPr>
              <a:t>Centrifuge CEC at 500 X g, and remove </a:t>
            </a:r>
            <a:r>
              <a:rPr lang="en-US" sz="4400" i="1" dirty="0" smtClean="0">
                <a:latin typeface="Baskerville Old Face" pitchFamily="18" charset="0"/>
              </a:rPr>
              <a:t>supernatant</a:t>
            </a:r>
            <a:endParaRPr lang="en-US" sz="4400" dirty="0" smtClean="0">
              <a:latin typeface="Baskerville Old Face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400" dirty="0" smtClean="0">
                <a:latin typeface="Baskerville Old Face" pitchFamily="18" charset="0"/>
              </a:rPr>
              <a:t>Wash cells twice and </a:t>
            </a:r>
            <a:r>
              <a:rPr lang="en-US" sz="4400" dirty="0" err="1" smtClean="0">
                <a:latin typeface="Baskerville Old Face" pitchFamily="18" charset="0"/>
              </a:rPr>
              <a:t>resuspend</a:t>
            </a:r>
            <a:r>
              <a:rPr lang="en-US" sz="4400" dirty="0" smtClean="0">
                <a:latin typeface="Baskerville Old Face" pitchFamily="18" charset="0"/>
              </a:rPr>
              <a:t> in HSM= </a:t>
            </a:r>
            <a:r>
              <a:rPr lang="en-US" sz="4400" i="1" dirty="0" err="1" smtClean="0">
                <a:latin typeface="Baskerville Old Face" pitchFamily="18" charset="0"/>
              </a:rPr>
              <a:t>uncapacitated</a:t>
            </a:r>
            <a:r>
              <a:rPr lang="en-US" sz="4400" i="1" dirty="0" smtClean="0">
                <a:latin typeface="Baskerville Old Face" pitchFamily="18" charset="0"/>
              </a:rPr>
              <a:t> cells</a:t>
            </a:r>
            <a:endParaRPr lang="en-US" sz="4400" dirty="0" smtClean="0">
              <a:latin typeface="Baskerville Old Face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en-US" sz="2000" dirty="0" smtClean="0">
              <a:latin typeface="Baskerville Old Face" pitchFamily="18" charset="0"/>
            </a:endParaRPr>
          </a:p>
          <a:p>
            <a:pPr>
              <a:spcBef>
                <a:spcPts val="1200"/>
              </a:spcBef>
            </a:pPr>
            <a:endParaRPr lang="en-US" sz="2000" dirty="0" smtClean="0">
              <a:latin typeface="Baskerville Old Face" pitchFamily="18" charset="0"/>
            </a:endParaRPr>
          </a:p>
          <a:p>
            <a:pPr>
              <a:spcBef>
                <a:spcPts val="1200"/>
              </a:spcBef>
            </a:pP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6553200"/>
            <a:ext cx="3505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http://evolution.knu.ac.kr/en/contents/upload/001-male.jpg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6280919"/>
            <a:ext cx="3276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http://ocw.mit.edu/NR/rdonlyres/Biological-Engineering/20-109Fall-2007/A085142C-2DB3-41EA-B05A-2DC613F0AD9A/0/removing_cells.jpg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7461504" y="5285232"/>
            <a:ext cx="122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askerville Old Face" pitchFamily="18" charset="0"/>
              </a:rPr>
              <a:t>Supernatant</a:t>
            </a:r>
            <a:endParaRPr lang="en-US" sz="1400" dirty="0">
              <a:latin typeface="Baskerville Old Fac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3680" y="5861304"/>
            <a:ext cx="1447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skerville Old Face" pitchFamily="18" charset="0"/>
              </a:rPr>
              <a:t>Sperm Cell Pellet</a:t>
            </a:r>
            <a:endParaRPr lang="en-US" sz="1300" dirty="0">
              <a:latin typeface="Baskerville Old Fac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0"/>
            <a:ext cx="5486400" cy="345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082" y="42672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4-Mu - </a:t>
            </a:r>
            <a:r>
              <a:rPr lang="en-US" sz="3200" b="1" dirty="0" err="1" smtClean="0">
                <a:latin typeface="Baskerville Old Face" pitchFamily="18" charset="0"/>
              </a:rPr>
              <a:t>Fucose</a:t>
            </a:r>
            <a:r>
              <a:rPr lang="en-US" sz="3200" b="1" dirty="0" smtClean="0">
                <a:latin typeface="Baskerville Old Face" pitchFamily="18" charset="0"/>
              </a:rPr>
              <a:t>   </a:t>
            </a:r>
            <a:r>
              <a:rPr lang="en-US" sz="700" b="1" dirty="0" smtClean="0">
                <a:latin typeface="Baskerville Old Face" pitchFamily="18" charset="0"/>
              </a:rPr>
              <a:t> </a:t>
            </a:r>
            <a:r>
              <a:rPr lang="el-GR" sz="3200" b="1" u="sng" dirty="0" smtClean="0"/>
              <a:t>α</a:t>
            </a:r>
            <a:r>
              <a:rPr lang="en-US" sz="3200" b="1" u="sng" dirty="0" smtClean="0">
                <a:latin typeface="Baskerville Old Face" pitchFamily="18" charset="0"/>
              </a:rPr>
              <a:t>-L-</a:t>
            </a:r>
            <a:r>
              <a:rPr lang="en-US" sz="3200" b="1" u="sng" dirty="0" err="1" smtClean="0">
                <a:latin typeface="Baskerville Old Face" pitchFamily="18" charset="0"/>
              </a:rPr>
              <a:t>Fucosidase</a:t>
            </a:r>
            <a:endParaRPr lang="en-US" sz="3200" b="1" u="sng" dirty="0" smtClean="0"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4267200"/>
            <a:ext cx="4935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	</a:t>
            </a:r>
            <a:r>
              <a:rPr lang="en-US" sz="3200" b="1" dirty="0" err="1" smtClean="0">
                <a:latin typeface="Baskerville Old Face" pitchFamily="18" charset="0"/>
              </a:rPr>
              <a:t>Fucose</a:t>
            </a:r>
            <a:r>
              <a:rPr lang="en-US" sz="3200" b="1" dirty="0" smtClean="0">
                <a:latin typeface="Baskerville Old Face" pitchFamily="18" charset="0"/>
              </a:rPr>
              <a:t>   </a:t>
            </a:r>
            <a:r>
              <a:rPr lang="en-US" sz="2400" b="1" dirty="0" smtClean="0">
                <a:latin typeface="Baskerville Old Face" pitchFamily="18" charset="0"/>
              </a:rPr>
              <a:t>+ </a:t>
            </a:r>
            <a:r>
              <a:rPr lang="en-US" sz="3200" b="1" dirty="0" smtClean="0">
                <a:latin typeface="Baskerville Old Face" pitchFamily="18" charset="0"/>
              </a:rPr>
              <a:t>   4-Mu</a:t>
            </a:r>
            <a:endParaRPr lang="en-US" sz="3200" b="1" dirty="0">
              <a:latin typeface="Baskerville Old Face" pitchFamily="18" charset="0"/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7467600" y="3840480"/>
            <a:ext cx="1600200" cy="1447800"/>
          </a:xfrm>
          <a:prstGeom prst="irregularSeal1">
            <a:avLst/>
          </a:prstGeom>
          <a:solidFill>
            <a:srgbClr val="FFC000">
              <a:alpha val="1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819400" y="3886200"/>
            <a:ext cx="2819400" cy="1295400"/>
          </a:xfrm>
          <a:prstGeom prst="rightArrow">
            <a:avLst/>
          </a:prstGeom>
          <a:noFill/>
          <a:ln w="25400" cap="rnd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36576" y="609600"/>
            <a:ext cx="96012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α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-L-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fucosidase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Enzyme Assay with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Fluorogenic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Substrate</a:t>
            </a:r>
          </a:p>
          <a:p>
            <a:pPr marL="800100" lvl="1" indent="-342900">
              <a:spcBef>
                <a:spcPts val="8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-Mix substrate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4-Mu-FUC with HSM</a:t>
            </a:r>
          </a:p>
          <a:p>
            <a:pPr marL="800100" lvl="1" indent="-342900">
              <a:spcBef>
                <a:spcPts val="800"/>
              </a:spcBef>
            </a:pPr>
            <a:r>
              <a:rPr lang="en-US" sz="2400" baseline="0" dirty="0" smtClean="0">
                <a:latin typeface="Baskerville Old Face" pitchFamily="18" charset="0"/>
              </a:rPr>
              <a:t>-Add</a:t>
            </a:r>
            <a:r>
              <a:rPr lang="en-US" sz="2400" dirty="0" smtClean="0">
                <a:latin typeface="Baskerville Old Face" pitchFamily="18" charset="0"/>
              </a:rPr>
              <a:t> sample at time 0, measure fluorescence over time</a:t>
            </a:r>
          </a:p>
          <a:p>
            <a:pPr marL="800100" lvl="1" indent="-342900">
              <a:spcBef>
                <a:spcPts val="8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-Data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</a:rPr>
              <a:t> are expressed as enzyme activity (slope of fluorescence over time)</a:t>
            </a:r>
          </a:p>
          <a:p>
            <a:pPr marL="1257300" lvl="2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baseline="0" dirty="0" smtClean="0">
                <a:latin typeface="Baskerville Old Face" pitchFamily="18" charset="0"/>
              </a:rPr>
              <a:t>As</a:t>
            </a:r>
            <a:r>
              <a:rPr lang="en-US" sz="2000" dirty="0" smtClean="0">
                <a:latin typeface="Baskerville Old Face" pitchFamily="18" charset="0"/>
              </a:rPr>
              <a:t> a % of the control, or untreated sample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4267200"/>
            <a:ext cx="1295400" cy="533400"/>
          </a:xfrm>
          <a:prstGeom prst="rect">
            <a:avLst/>
          </a:prstGeom>
          <a:solidFill>
            <a:srgbClr val="3366FF">
              <a:alpha val="25000"/>
            </a:srgb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76200" y="4050792"/>
            <a:ext cx="1295400" cy="1066800"/>
          </a:xfrm>
          <a:prstGeom prst="diamond">
            <a:avLst/>
          </a:prstGeom>
          <a:solidFill>
            <a:srgbClr val="3366FF">
              <a:alpha val="26000"/>
            </a:srgb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15000" y="4267200"/>
            <a:ext cx="1371600" cy="533400"/>
          </a:xfrm>
          <a:prstGeom prst="rect">
            <a:avLst/>
          </a:prstGeom>
          <a:solidFill>
            <a:srgbClr val="3366FF">
              <a:alpha val="25000"/>
            </a:srgb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5334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Fig 1</a:t>
            </a:r>
            <a:r>
              <a:rPr lang="en-US" sz="2000" dirty="0" smtClean="0">
                <a:latin typeface="Baskerville Old Face" pitchFamily="18" charset="0"/>
              </a:rPr>
              <a:t>: This graph shows enzyme distribution in CEC.  Cell loss during washing stages is responsible for the loss of activity from CEC to Supernatant + </a:t>
            </a:r>
            <a:r>
              <a:rPr lang="en-US" sz="2000" dirty="0" err="1" smtClean="0">
                <a:latin typeface="Baskerville Old Face" pitchFamily="18" charset="0"/>
              </a:rPr>
              <a:t>Uncapacitated</a:t>
            </a:r>
            <a:r>
              <a:rPr lang="en-US" sz="2000" dirty="0" smtClean="0">
                <a:latin typeface="Baskerville Old Face" pitchFamily="18" charset="0"/>
              </a:rPr>
              <a:t> Pellet.</a:t>
            </a:r>
            <a:r>
              <a:rPr lang="en-US" sz="2000" b="1" dirty="0" smtClean="0">
                <a:latin typeface="Baskerville Old Face" pitchFamily="18" charset="0"/>
              </a:rPr>
              <a:t> </a:t>
            </a:r>
            <a:r>
              <a:rPr lang="en-US" sz="2000" dirty="0" smtClean="0">
                <a:latin typeface="Baskerville Old Face" pitchFamily="18" charset="0"/>
              </a:rPr>
              <a:t>P values for supernatant and </a:t>
            </a:r>
            <a:r>
              <a:rPr lang="en-US" sz="2000" dirty="0" err="1" smtClean="0">
                <a:latin typeface="Baskerville Old Face" pitchFamily="18" charset="0"/>
              </a:rPr>
              <a:t>uncapacitated</a:t>
            </a:r>
            <a:r>
              <a:rPr lang="en-US" sz="2000" dirty="0" smtClean="0">
                <a:latin typeface="Baskerville Old Face" pitchFamily="18" charset="0"/>
              </a:rPr>
              <a:t> pellet are 0.0194 and 0.0001 respectively over 5 replicates.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143000" y="838200"/>
          <a:ext cx="6781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448175" y="2286000"/>
            <a:ext cx="428625" cy="1905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096000" y="4038600"/>
            <a:ext cx="352425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*</a:t>
            </a:r>
            <a:endParaRPr lang="en-US" sz="14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3622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Baskerville Old Face" pitchFamily="18" charset="0"/>
              </a:rPr>
              <a:t>Results</a:t>
            </a:r>
            <a:endParaRPr lang="en-US" sz="4000" b="1" u="sng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81000" y="5257800"/>
            <a:ext cx="96012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Baskerville Old Face" pitchFamily="18" charset="0"/>
              </a:rPr>
              <a:t>	Fig 2:</a:t>
            </a:r>
            <a:r>
              <a:rPr lang="en-US" sz="2000" dirty="0" smtClean="0">
                <a:latin typeface="Baskerville Old Face" pitchFamily="18" charset="0"/>
              </a:rPr>
              <a:t> This figure compares the inhibition of enzyme activity in mouse CEC supernatant with concentrations of treatment with 18a and DFJ.  Both inhibitors show significant inhibition. P values are &lt;0.01 for significant values, over 3-6 replicates</a:t>
            </a:r>
          </a:p>
          <a:p>
            <a:pPr>
              <a:buNone/>
            </a:pPr>
            <a:r>
              <a:rPr lang="en-US" sz="2000" dirty="0" smtClean="0">
                <a:latin typeface="Baskerville Old Face" pitchFamily="18" charset="0"/>
              </a:rPr>
              <a:t>	</a:t>
            </a:r>
            <a:r>
              <a:rPr lang="en-US" sz="1800" dirty="0" smtClean="0">
                <a:latin typeface="Baskerville Old Face" pitchFamily="18" charset="0"/>
              </a:rPr>
              <a:t>*DFJ inhibits Human seminal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>
                <a:latin typeface="Baskerville Old Face" pitchFamily="18" charset="0"/>
                <a:cs typeface="Times New Roman"/>
              </a:rPr>
              <a:t>-L-</a:t>
            </a:r>
            <a:r>
              <a:rPr lang="en-US" sz="1800" dirty="0" err="1" smtClean="0">
                <a:latin typeface="Baskerville Old Face" pitchFamily="18" charset="0"/>
                <a:cs typeface="Times New Roman"/>
              </a:rPr>
              <a:t>fucosidase</a:t>
            </a:r>
            <a:r>
              <a:rPr lang="en-US" sz="1800" dirty="0" smtClean="0">
                <a:latin typeface="Baskerville Old Face" pitchFamily="18" charset="0"/>
              </a:rPr>
              <a:t>.  Preliminary data suggests that 18a also inhibits Human seminal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>
                <a:latin typeface="Baskerville Old Face" pitchFamily="18" charset="0"/>
                <a:cs typeface="Times New Roman"/>
              </a:rPr>
              <a:t>-L-</a:t>
            </a:r>
            <a:r>
              <a:rPr lang="en-US" sz="1800" dirty="0" err="1" smtClean="0">
                <a:latin typeface="Baskerville Old Face" pitchFamily="18" charset="0"/>
                <a:cs typeface="Times New Roman"/>
              </a:rPr>
              <a:t>fucosidase</a:t>
            </a:r>
            <a:r>
              <a:rPr lang="en-US" sz="1800" dirty="0" smtClean="0">
                <a:latin typeface="Baskerville Old Face" pitchFamily="18" charset="0"/>
                <a:cs typeface="Times New Roman"/>
              </a:rPr>
              <a:t>.  Inhibitor 18a was a gift from Dr. </a:t>
            </a:r>
            <a:r>
              <a:rPr lang="en-US" sz="1800" dirty="0" err="1" smtClean="0">
                <a:latin typeface="Baskerville Old Face" pitchFamily="18" charset="0"/>
                <a:cs typeface="Times New Roman"/>
              </a:rPr>
              <a:t>Inmaculada</a:t>
            </a:r>
            <a:r>
              <a:rPr lang="en-US" sz="1800" dirty="0" smtClean="0">
                <a:latin typeface="Baskerville Old Face" pitchFamily="18" charset="0"/>
                <a:cs typeface="Times New Roman"/>
              </a:rPr>
              <a:t> </a:t>
            </a:r>
            <a:r>
              <a:rPr lang="en-US" sz="1800" dirty="0" err="1" smtClean="0">
                <a:latin typeface="Baskerville Old Face" pitchFamily="18" charset="0"/>
                <a:cs typeface="Times New Roman"/>
              </a:rPr>
              <a:t>Robina</a:t>
            </a:r>
            <a:r>
              <a:rPr lang="en-US" sz="1800" dirty="0" smtClean="0">
                <a:latin typeface="Baskerville Old Face" pitchFamily="18" charset="0"/>
                <a:cs typeface="Times New Roman"/>
              </a:rPr>
              <a:t>.(10)</a:t>
            </a:r>
            <a:endParaRPr lang="en-US" sz="1800" dirty="0" smtClean="0">
              <a:latin typeface="Baskerville Old Face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3967185" y="4189413"/>
            <a:ext cx="428625" cy="1143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52400" y="990600"/>
          <a:ext cx="8915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5105400" y="4038600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7696200" y="3200400"/>
            <a:ext cx="60112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886200" y="3962400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800600" y="3522801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715000" y="2743200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b="1" dirty="0" smtClean="0">
                <a:latin typeface="Baskerville Old Face" pitchFamily="18" charset="0"/>
              </a:rPr>
              <a:t>Inhibition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</a:rPr>
              <a:t>Treat supernatant for 10 minutes with concentrations of DFJ or 18a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028280" y="4038600"/>
            <a:ext cx="601120" cy="1347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/>
        </p:nvGraphicFramePr>
        <p:xfrm>
          <a:off x="2667000" y="1219200"/>
          <a:ext cx="6477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b="1" dirty="0" err="1" smtClean="0">
                <a:latin typeface="Baskerville Old Face" pitchFamily="18" charset="0"/>
              </a:rPr>
              <a:t>Capacitation</a:t>
            </a:r>
            <a:endParaRPr lang="en-US" sz="2400" b="1" dirty="0" smtClean="0">
              <a:latin typeface="Baskerville Old Face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</a:rPr>
              <a:t>Treat </a:t>
            </a:r>
            <a:r>
              <a:rPr lang="en-US" sz="2400" dirty="0" err="1" smtClean="0">
                <a:latin typeface="Baskerville Old Face" pitchFamily="18" charset="0"/>
              </a:rPr>
              <a:t>uncapacitated</a:t>
            </a:r>
            <a:r>
              <a:rPr lang="en-US" sz="2400" dirty="0" smtClean="0">
                <a:latin typeface="Baskerville Old Face" pitchFamily="18" charset="0"/>
              </a:rPr>
              <a:t> cells with 1.5% BSA for 1 hour, 37˚C, 5% CO</a:t>
            </a:r>
            <a:r>
              <a:rPr lang="en-US" sz="2400" baseline="-25000" dirty="0" smtClean="0">
                <a:latin typeface="Baskerville Old Face" pitchFamily="18" charset="0"/>
              </a:rPr>
              <a:t>2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33242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932762"/>
            <a:ext cx="2590800" cy="92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</a:rPr>
              <a:t>Image: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</a:rPr>
              <a:t>Venditti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</a:rPr>
              <a:t> 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itchFamily="18" charset="0"/>
              </a:rPr>
              <a:t>et al. 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show the change in staining after sperm cell </a:t>
            </a:r>
            <a:r>
              <a:rPr lang="en-US" dirty="0" err="1" smtClean="0">
                <a:solidFill>
                  <a:srgbClr val="000000"/>
                </a:solidFill>
                <a:latin typeface="Baskerville Old Face" pitchFamily="18" charset="0"/>
              </a:rPr>
              <a:t>capacitation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(9).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askerville Old Face" pitchFamily="18" charset="0"/>
              </a:rPr>
              <a:t>A- Washed </a:t>
            </a:r>
            <a:r>
              <a:rPr lang="en-US" sz="1600" dirty="0" err="1" smtClean="0">
                <a:latin typeface="Baskerville Old Face" pitchFamily="18" charset="0"/>
              </a:rPr>
              <a:t>Uncapacitated</a:t>
            </a:r>
            <a:r>
              <a:rPr lang="en-US" sz="1600" dirty="0" smtClean="0">
                <a:latin typeface="Baskerville Old Face" pitchFamily="18" charset="0"/>
              </a:rPr>
              <a:t> cells</a:t>
            </a:r>
          </a:p>
          <a:p>
            <a:r>
              <a:rPr lang="en-US" sz="1600" dirty="0" smtClean="0">
                <a:latin typeface="Baskerville Old Face" pitchFamily="18" charset="0"/>
              </a:rPr>
              <a:t>B- Capacitated cells</a:t>
            </a:r>
            <a:endParaRPr lang="en-US" sz="1600" dirty="0">
              <a:latin typeface="Baskerville Old Face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934200" y="3200400"/>
            <a:ext cx="428625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791200" y="2667000"/>
            <a:ext cx="428625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*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5257800"/>
            <a:ext cx="6019800" cy="152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Baskerville Old Face" pitchFamily="18" charset="0"/>
              </a:rPr>
              <a:t>	Fig 3</a:t>
            </a:r>
            <a:r>
              <a:rPr lang="en-US" sz="2000" dirty="0" smtClean="0">
                <a:latin typeface="Baskerville Old Face" pitchFamily="18" charset="0"/>
              </a:rPr>
              <a:t>:  Cell suspensions show a significant increase in activity after </a:t>
            </a:r>
            <a:r>
              <a:rPr lang="en-US" sz="2000" dirty="0" err="1" smtClean="0">
                <a:latin typeface="Baskerville Old Face" pitchFamily="18" charset="0"/>
              </a:rPr>
              <a:t>capacitation</a:t>
            </a:r>
            <a:r>
              <a:rPr lang="en-US" sz="2000" dirty="0" smtClean="0">
                <a:latin typeface="Baskerville Old Face" pitchFamily="18" charset="0"/>
              </a:rPr>
              <a:t> of the </a:t>
            </a:r>
            <a:r>
              <a:rPr lang="en-US" sz="2000" dirty="0" err="1" smtClean="0">
                <a:latin typeface="Baskerville Old Face" pitchFamily="18" charset="0"/>
              </a:rPr>
              <a:t>uncapacitated</a:t>
            </a:r>
            <a:r>
              <a:rPr lang="en-US" sz="2000" dirty="0" smtClean="0">
                <a:latin typeface="Baskerville Old Face" pitchFamily="18" charset="0"/>
              </a:rPr>
              <a:t> pellet.  The capacitated supernatant contains the majority of enzyme activity after </a:t>
            </a:r>
            <a:r>
              <a:rPr lang="en-US" sz="2000" dirty="0" err="1" smtClean="0">
                <a:latin typeface="Baskerville Old Face" pitchFamily="18" charset="0"/>
              </a:rPr>
              <a:t>capacitation</a:t>
            </a:r>
            <a:r>
              <a:rPr lang="en-US" sz="2000" dirty="0" smtClean="0">
                <a:latin typeface="Baskerville Old Face" pitchFamily="18" charset="0"/>
              </a:rPr>
              <a:t>. P values  are 0.0034 and 0.0499 respectively over 11 replicates.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1219200"/>
            <a:ext cx="5638800" cy="403860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965</Words>
  <Application>Microsoft Office PowerPoint</Application>
  <PresentationFormat>On-screen Show (4:3)</PresentationFormat>
  <Paragraphs>111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Character  cauda-epid</vt:lpstr>
      <vt:lpstr>ization of male mouse  idymal -L-fucosidase</vt:lpstr>
      <vt:lpstr>Background</vt:lpstr>
      <vt:lpstr>Abstract</vt:lpstr>
      <vt:lpstr>Experimental Procedure</vt:lpstr>
      <vt:lpstr>PowerPoint Presentation</vt:lpstr>
      <vt:lpstr>Results</vt:lpstr>
      <vt:lpstr>PowerPoint Presentation</vt:lpstr>
      <vt:lpstr>PowerPoint Presentation</vt:lpstr>
      <vt:lpstr>PowerPoint Presentation</vt:lpstr>
      <vt:lpstr>Conclusions</vt:lpstr>
      <vt:lpstr>Future Experiments</vt:lpstr>
      <vt:lpstr>Acknowledgements</vt:lpstr>
      <vt:lpstr>Other Data</vt:lpstr>
    </vt:vector>
  </TitlesOfParts>
  <Company>PS 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male mouse -L-fucosidase</dc:title>
  <dc:creator>Administrator</dc:creator>
  <cp:lastModifiedBy>Rob Nichols</cp:lastModifiedBy>
  <cp:revision>90</cp:revision>
  <dcterms:created xsi:type="dcterms:W3CDTF">2010-04-11T18:59:15Z</dcterms:created>
  <dcterms:modified xsi:type="dcterms:W3CDTF">2013-05-30T16:03:10Z</dcterms:modified>
</cp:coreProperties>
</file>